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9144000" cy="5143500" type="screen16x9"/>
  <p:notesSz cx="6858000" cy="9144000"/>
  <p:embeddedFontLst>
    <p:embeddedFont>
      <p:font typeface="Roboto" panose="020B0604020202020204" charset="0"/>
      <p:regular r:id="rId33"/>
      <p:bold r:id="rId34"/>
      <p:italic r:id="rId35"/>
      <p:boldItalic r:id="rId36"/>
    </p:embeddedFont>
    <p:embeddedFont>
      <p:font typeface="Roboto Light" panose="020B0604020202020204" charset="0"/>
      <p:regular r:id="rId37"/>
      <p:bold r:id="rId38"/>
      <p:italic r:id="rId39"/>
      <p:boldItalic r:id="rId40"/>
    </p:embeddedFont>
    <p:embeddedFont>
      <p:font typeface="Roboto Medium" panose="020B0604020202020204" charset="0"/>
      <p:regular r:id="rId41"/>
      <p:bold r:id="rId42"/>
      <p:italic r:id="rId43"/>
      <p:boldItalic r:id="rId44"/>
    </p:embeddedFont>
    <p:embeddedFont>
      <p:font typeface="Roboto Slab" panose="020B0604020202020204" charset="0"/>
      <p:regular r:id="rId45"/>
      <p:bold r:id="rId46"/>
    </p:embeddedFont>
    <p:embeddedFont>
      <p:font typeface="Roboto Slab Regular" panose="020B0604020202020204" charset="0"/>
      <p:regular r:id="rId47"/>
      <p:bold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62" d="100"/>
          <a:sy n="162" d="100"/>
        </p:scale>
        <p:origin x="14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itya Kendre" userId="4db2b1cd-c99c-4935-8769-324f6c9d7f4f" providerId="ADAL" clId="{66D28C76-64A0-4926-88CE-B84E10A66E9E}"/>
    <pc:docChg chg="custSel modSld">
      <pc:chgData name="Aditya Kendre" userId="4db2b1cd-c99c-4935-8769-324f6c9d7f4f" providerId="ADAL" clId="{66D28C76-64A0-4926-88CE-B84E10A66E9E}" dt="2021-01-02T23:28:16.792" v="32" actId="207"/>
      <pc:docMkLst>
        <pc:docMk/>
      </pc:docMkLst>
      <pc:sldChg chg="delSp mod">
        <pc:chgData name="Aditya Kendre" userId="4db2b1cd-c99c-4935-8769-324f6c9d7f4f" providerId="ADAL" clId="{66D28C76-64A0-4926-88CE-B84E10A66E9E}" dt="2021-01-02T23:26:58.593" v="2" actId="478"/>
        <pc:sldMkLst>
          <pc:docMk/>
          <pc:sldMk cId="0" sldId="259"/>
        </pc:sldMkLst>
        <pc:spChg chg="del">
          <ac:chgData name="Aditya Kendre" userId="4db2b1cd-c99c-4935-8769-324f6c9d7f4f" providerId="ADAL" clId="{66D28C76-64A0-4926-88CE-B84E10A66E9E}" dt="2021-01-02T23:26:58.593" v="2" actId="478"/>
          <ac:spMkLst>
            <pc:docMk/>
            <pc:sldMk cId="0" sldId="259"/>
            <ac:spMk id="85" creationId="{00000000-0000-0000-0000-000000000000}"/>
          </ac:spMkLst>
        </pc:spChg>
      </pc:sldChg>
      <pc:sldChg chg="delSp mod">
        <pc:chgData name="Aditya Kendre" userId="4db2b1cd-c99c-4935-8769-324f6c9d7f4f" providerId="ADAL" clId="{66D28C76-64A0-4926-88CE-B84E10A66E9E}" dt="2021-01-02T23:25:58.785" v="1" actId="478"/>
        <pc:sldMkLst>
          <pc:docMk/>
          <pc:sldMk cId="0" sldId="260"/>
        </pc:sldMkLst>
        <pc:spChg chg="del">
          <ac:chgData name="Aditya Kendre" userId="4db2b1cd-c99c-4935-8769-324f6c9d7f4f" providerId="ADAL" clId="{66D28C76-64A0-4926-88CE-B84E10A66E9E}" dt="2021-01-02T23:25:56.528" v="0" actId="478"/>
          <ac:spMkLst>
            <pc:docMk/>
            <pc:sldMk cId="0" sldId="260"/>
            <ac:spMk id="94" creationId="{00000000-0000-0000-0000-000000000000}"/>
          </ac:spMkLst>
        </pc:spChg>
        <pc:spChg chg="del">
          <ac:chgData name="Aditya Kendre" userId="4db2b1cd-c99c-4935-8769-324f6c9d7f4f" providerId="ADAL" clId="{66D28C76-64A0-4926-88CE-B84E10A66E9E}" dt="2021-01-02T23:25:58.785" v="1" actId="478"/>
          <ac:spMkLst>
            <pc:docMk/>
            <pc:sldMk cId="0" sldId="260"/>
            <ac:spMk id="95" creationId="{00000000-0000-0000-0000-000000000000}"/>
          </ac:spMkLst>
        </pc:spChg>
      </pc:sldChg>
      <pc:sldChg chg="delSp mod">
        <pc:chgData name="Aditya Kendre" userId="4db2b1cd-c99c-4935-8769-324f6c9d7f4f" providerId="ADAL" clId="{66D28C76-64A0-4926-88CE-B84E10A66E9E}" dt="2021-01-02T23:27:04.604" v="4" actId="478"/>
        <pc:sldMkLst>
          <pc:docMk/>
          <pc:sldMk cId="0" sldId="261"/>
        </pc:sldMkLst>
        <pc:spChg chg="del">
          <ac:chgData name="Aditya Kendre" userId="4db2b1cd-c99c-4935-8769-324f6c9d7f4f" providerId="ADAL" clId="{66D28C76-64A0-4926-88CE-B84E10A66E9E}" dt="2021-01-02T23:27:02.601" v="3" actId="478"/>
          <ac:spMkLst>
            <pc:docMk/>
            <pc:sldMk cId="0" sldId="261"/>
            <ac:spMk id="121" creationId="{00000000-0000-0000-0000-000000000000}"/>
          </ac:spMkLst>
        </pc:spChg>
        <pc:spChg chg="del">
          <ac:chgData name="Aditya Kendre" userId="4db2b1cd-c99c-4935-8769-324f6c9d7f4f" providerId="ADAL" clId="{66D28C76-64A0-4926-88CE-B84E10A66E9E}" dt="2021-01-02T23:27:04.604" v="4" actId="478"/>
          <ac:spMkLst>
            <pc:docMk/>
            <pc:sldMk cId="0" sldId="261"/>
            <ac:spMk id="122" creationId="{00000000-0000-0000-0000-000000000000}"/>
          </ac:spMkLst>
        </pc:spChg>
      </pc:sldChg>
      <pc:sldChg chg="delSp modSp mod">
        <pc:chgData name="Aditya Kendre" userId="4db2b1cd-c99c-4935-8769-324f6c9d7f4f" providerId="ADAL" clId="{66D28C76-64A0-4926-88CE-B84E10A66E9E}" dt="2021-01-02T23:27:10.761" v="9" actId="478"/>
        <pc:sldMkLst>
          <pc:docMk/>
          <pc:sldMk cId="0" sldId="262"/>
        </pc:sldMkLst>
        <pc:spChg chg="del">
          <ac:chgData name="Aditya Kendre" userId="4db2b1cd-c99c-4935-8769-324f6c9d7f4f" providerId="ADAL" clId="{66D28C76-64A0-4926-88CE-B84E10A66E9E}" dt="2021-01-02T23:27:08.055" v="5" actId="478"/>
          <ac:spMkLst>
            <pc:docMk/>
            <pc:sldMk cId="0" sldId="262"/>
            <ac:spMk id="135" creationId="{00000000-0000-0000-0000-000000000000}"/>
          </ac:spMkLst>
        </pc:spChg>
        <pc:spChg chg="del mod">
          <ac:chgData name="Aditya Kendre" userId="4db2b1cd-c99c-4935-8769-324f6c9d7f4f" providerId="ADAL" clId="{66D28C76-64A0-4926-88CE-B84E10A66E9E}" dt="2021-01-02T23:27:10.761" v="9" actId="478"/>
          <ac:spMkLst>
            <pc:docMk/>
            <pc:sldMk cId="0" sldId="262"/>
            <ac:spMk id="139" creationId="{00000000-0000-0000-0000-000000000000}"/>
          </ac:spMkLst>
        </pc:spChg>
        <pc:spChg chg="del mod">
          <ac:chgData name="Aditya Kendre" userId="4db2b1cd-c99c-4935-8769-324f6c9d7f4f" providerId="ADAL" clId="{66D28C76-64A0-4926-88CE-B84E10A66E9E}" dt="2021-01-02T23:27:09.387" v="7" actId="478"/>
          <ac:spMkLst>
            <pc:docMk/>
            <pc:sldMk cId="0" sldId="262"/>
            <ac:spMk id="140" creationId="{00000000-0000-0000-0000-000000000000}"/>
          </ac:spMkLst>
        </pc:spChg>
      </pc:sldChg>
      <pc:sldChg chg="delSp mod">
        <pc:chgData name="Aditya Kendre" userId="4db2b1cd-c99c-4935-8769-324f6c9d7f4f" providerId="ADAL" clId="{66D28C76-64A0-4926-88CE-B84E10A66E9E}" dt="2021-01-02T23:27:16.191" v="12" actId="478"/>
        <pc:sldMkLst>
          <pc:docMk/>
          <pc:sldMk cId="0" sldId="263"/>
        </pc:sldMkLst>
        <pc:spChg chg="del">
          <ac:chgData name="Aditya Kendre" userId="4db2b1cd-c99c-4935-8769-324f6c9d7f4f" providerId="ADAL" clId="{66D28C76-64A0-4926-88CE-B84E10A66E9E}" dt="2021-01-02T23:27:13.467" v="10" actId="478"/>
          <ac:spMkLst>
            <pc:docMk/>
            <pc:sldMk cId="0" sldId="263"/>
            <ac:spMk id="146" creationId="{00000000-0000-0000-0000-000000000000}"/>
          </ac:spMkLst>
        </pc:spChg>
        <pc:spChg chg="del">
          <ac:chgData name="Aditya Kendre" userId="4db2b1cd-c99c-4935-8769-324f6c9d7f4f" providerId="ADAL" clId="{66D28C76-64A0-4926-88CE-B84E10A66E9E}" dt="2021-01-02T23:27:14.780" v="11" actId="478"/>
          <ac:spMkLst>
            <pc:docMk/>
            <pc:sldMk cId="0" sldId="263"/>
            <ac:spMk id="147" creationId="{00000000-0000-0000-0000-000000000000}"/>
          </ac:spMkLst>
        </pc:spChg>
        <pc:spChg chg="del">
          <ac:chgData name="Aditya Kendre" userId="4db2b1cd-c99c-4935-8769-324f6c9d7f4f" providerId="ADAL" clId="{66D28C76-64A0-4926-88CE-B84E10A66E9E}" dt="2021-01-02T23:27:16.191" v="12" actId="478"/>
          <ac:spMkLst>
            <pc:docMk/>
            <pc:sldMk cId="0" sldId="263"/>
            <ac:spMk id="148" creationId="{00000000-0000-0000-0000-000000000000}"/>
          </ac:spMkLst>
        </pc:spChg>
      </pc:sldChg>
      <pc:sldChg chg="delSp mod">
        <pc:chgData name="Aditya Kendre" userId="4db2b1cd-c99c-4935-8769-324f6c9d7f4f" providerId="ADAL" clId="{66D28C76-64A0-4926-88CE-B84E10A66E9E}" dt="2021-01-02T23:27:21.398" v="13" actId="478"/>
        <pc:sldMkLst>
          <pc:docMk/>
          <pc:sldMk cId="0" sldId="265"/>
        </pc:sldMkLst>
        <pc:spChg chg="del">
          <ac:chgData name="Aditya Kendre" userId="4db2b1cd-c99c-4935-8769-324f6c9d7f4f" providerId="ADAL" clId="{66D28C76-64A0-4926-88CE-B84E10A66E9E}" dt="2021-01-02T23:27:21.398" v="13" actId="478"/>
          <ac:spMkLst>
            <pc:docMk/>
            <pc:sldMk cId="0" sldId="265"/>
            <ac:spMk id="200" creationId="{00000000-0000-0000-0000-000000000000}"/>
          </ac:spMkLst>
        </pc:spChg>
      </pc:sldChg>
      <pc:sldChg chg="delSp mod">
        <pc:chgData name="Aditya Kendre" userId="4db2b1cd-c99c-4935-8769-324f6c9d7f4f" providerId="ADAL" clId="{66D28C76-64A0-4926-88CE-B84E10A66E9E}" dt="2021-01-02T23:27:26.739" v="14" actId="478"/>
        <pc:sldMkLst>
          <pc:docMk/>
          <pc:sldMk cId="0" sldId="267"/>
        </pc:sldMkLst>
        <pc:spChg chg="del">
          <ac:chgData name="Aditya Kendre" userId="4db2b1cd-c99c-4935-8769-324f6c9d7f4f" providerId="ADAL" clId="{66D28C76-64A0-4926-88CE-B84E10A66E9E}" dt="2021-01-02T23:27:26.739" v="14" actId="478"/>
          <ac:spMkLst>
            <pc:docMk/>
            <pc:sldMk cId="0" sldId="267"/>
            <ac:spMk id="240" creationId="{00000000-0000-0000-0000-000000000000}"/>
          </ac:spMkLst>
        </pc:spChg>
      </pc:sldChg>
      <pc:sldChg chg="delSp mod">
        <pc:chgData name="Aditya Kendre" userId="4db2b1cd-c99c-4935-8769-324f6c9d7f4f" providerId="ADAL" clId="{66D28C76-64A0-4926-88CE-B84E10A66E9E}" dt="2021-01-02T23:27:31.757" v="16" actId="478"/>
        <pc:sldMkLst>
          <pc:docMk/>
          <pc:sldMk cId="0" sldId="268"/>
        </pc:sldMkLst>
        <pc:spChg chg="del">
          <ac:chgData name="Aditya Kendre" userId="4db2b1cd-c99c-4935-8769-324f6c9d7f4f" providerId="ADAL" clId="{66D28C76-64A0-4926-88CE-B84E10A66E9E}" dt="2021-01-02T23:27:30.561" v="15" actId="478"/>
          <ac:spMkLst>
            <pc:docMk/>
            <pc:sldMk cId="0" sldId="268"/>
            <ac:spMk id="246" creationId="{00000000-0000-0000-0000-000000000000}"/>
          </ac:spMkLst>
        </pc:spChg>
        <pc:spChg chg="del">
          <ac:chgData name="Aditya Kendre" userId="4db2b1cd-c99c-4935-8769-324f6c9d7f4f" providerId="ADAL" clId="{66D28C76-64A0-4926-88CE-B84E10A66E9E}" dt="2021-01-02T23:27:31.757" v="16" actId="478"/>
          <ac:spMkLst>
            <pc:docMk/>
            <pc:sldMk cId="0" sldId="268"/>
            <ac:spMk id="248" creationId="{00000000-0000-0000-0000-000000000000}"/>
          </ac:spMkLst>
        </pc:spChg>
      </pc:sldChg>
      <pc:sldChg chg="delSp mod">
        <pc:chgData name="Aditya Kendre" userId="4db2b1cd-c99c-4935-8769-324f6c9d7f4f" providerId="ADAL" clId="{66D28C76-64A0-4926-88CE-B84E10A66E9E}" dt="2021-01-02T23:27:35.494" v="18" actId="478"/>
        <pc:sldMkLst>
          <pc:docMk/>
          <pc:sldMk cId="0" sldId="269"/>
        </pc:sldMkLst>
        <pc:spChg chg="del">
          <ac:chgData name="Aditya Kendre" userId="4db2b1cd-c99c-4935-8769-324f6c9d7f4f" providerId="ADAL" clId="{66D28C76-64A0-4926-88CE-B84E10A66E9E}" dt="2021-01-02T23:27:34.512" v="17" actId="478"/>
          <ac:spMkLst>
            <pc:docMk/>
            <pc:sldMk cId="0" sldId="269"/>
            <ac:spMk id="266" creationId="{00000000-0000-0000-0000-000000000000}"/>
          </ac:spMkLst>
        </pc:spChg>
        <pc:spChg chg="del">
          <ac:chgData name="Aditya Kendre" userId="4db2b1cd-c99c-4935-8769-324f6c9d7f4f" providerId="ADAL" clId="{66D28C76-64A0-4926-88CE-B84E10A66E9E}" dt="2021-01-02T23:27:35.494" v="18" actId="478"/>
          <ac:spMkLst>
            <pc:docMk/>
            <pc:sldMk cId="0" sldId="269"/>
            <ac:spMk id="267" creationId="{00000000-0000-0000-0000-000000000000}"/>
          </ac:spMkLst>
        </pc:spChg>
      </pc:sldChg>
      <pc:sldChg chg="delSp mod">
        <pc:chgData name="Aditya Kendre" userId="4db2b1cd-c99c-4935-8769-324f6c9d7f4f" providerId="ADAL" clId="{66D28C76-64A0-4926-88CE-B84E10A66E9E}" dt="2021-01-02T23:27:43.912" v="20" actId="478"/>
        <pc:sldMkLst>
          <pc:docMk/>
          <pc:sldMk cId="0" sldId="270"/>
        </pc:sldMkLst>
        <pc:spChg chg="del">
          <ac:chgData name="Aditya Kendre" userId="4db2b1cd-c99c-4935-8769-324f6c9d7f4f" providerId="ADAL" clId="{66D28C76-64A0-4926-88CE-B84E10A66E9E}" dt="2021-01-02T23:27:42.733" v="19" actId="478"/>
          <ac:spMkLst>
            <pc:docMk/>
            <pc:sldMk cId="0" sldId="270"/>
            <ac:spMk id="275" creationId="{00000000-0000-0000-0000-000000000000}"/>
          </ac:spMkLst>
        </pc:spChg>
        <pc:spChg chg="del">
          <ac:chgData name="Aditya Kendre" userId="4db2b1cd-c99c-4935-8769-324f6c9d7f4f" providerId="ADAL" clId="{66D28C76-64A0-4926-88CE-B84E10A66E9E}" dt="2021-01-02T23:27:43.912" v="20" actId="478"/>
          <ac:spMkLst>
            <pc:docMk/>
            <pc:sldMk cId="0" sldId="270"/>
            <ac:spMk id="276" creationId="{00000000-0000-0000-0000-000000000000}"/>
          </ac:spMkLst>
        </pc:spChg>
      </pc:sldChg>
      <pc:sldChg chg="delSp mod">
        <pc:chgData name="Aditya Kendre" userId="4db2b1cd-c99c-4935-8769-324f6c9d7f4f" providerId="ADAL" clId="{66D28C76-64A0-4926-88CE-B84E10A66E9E}" dt="2021-01-02T23:27:47.606" v="22" actId="478"/>
        <pc:sldMkLst>
          <pc:docMk/>
          <pc:sldMk cId="0" sldId="271"/>
        </pc:sldMkLst>
        <pc:spChg chg="del">
          <ac:chgData name="Aditya Kendre" userId="4db2b1cd-c99c-4935-8769-324f6c9d7f4f" providerId="ADAL" clId="{66D28C76-64A0-4926-88CE-B84E10A66E9E}" dt="2021-01-02T23:27:47.606" v="22" actId="478"/>
          <ac:spMkLst>
            <pc:docMk/>
            <pc:sldMk cId="0" sldId="271"/>
            <ac:spMk id="282" creationId="{00000000-0000-0000-0000-000000000000}"/>
          </ac:spMkLst>
        </pc:spChg>
        <pc:spChg chg="del">
          <ac:chgData name="Aditya Kendre" userId="4db2b1cd-c99c-4935-8769-324f6c9d7f4f" providerId="ADAL" clId="{66D28C76-64A0-4926-88CE-B84E10A66E9E}" dt="2021-01-02T23:27:47.006" v="21" actId="478"/>
          <ac:spMkLst>
            <pc:docMk/>
            <pc:sldMk cId="0" sldId="271"/>
            <ac:spMk id="283" creationId="{00000000-0000-0000-0000-000000000000}"/>
          </ac:spMkLst>
        </pc:spChg>
      </pc:sldChg>
      <pc:sldChg chg="delSp mod">
        <pc:chgData name="Aditya Kendre" userId="4db2b1cd-c99c-4935-8769-324f6c9d7f4f" providerId="ADAL" clId="{66D28C76-64A0-4926-88CE-B84E10A66E9E}" dt="2021-01-02T23:27:49.488" v="23" actId="478"/>
        <pc:sldMkLst>
          <pc:docMk/>
          <pc:sldMk cId="0" sldId="272"/>
        </pc:sldMkLst>
        <pc:spChg chg="del">
          <ac:chgData name="Aditya Kendre" userId="4db2b1cd-c99c-4935-8769-324f6c9d7f4f" providerId="ADAL" clId="{66D28C76-64A0-4926-88CE-B84E10A66E9E}" dt="2021-01-02T23:27:49.488" v="23" actId="478"/>
          <ac:spMkLst>
            <pc:docMk/>
            <pc:sldMk cId="0" sldId="272"/>
            <ac:spMk id="302" creationId="{00000000-0000-0000-0000-000000000000}"/>
          </ac:spMkLst>
        </pc:spChg>
      </pc:sldChg>
      <pc:sldChg chg="delSp mod">
        <pc:chgData name="Aditya Kendre" userId="4db2b1cd-c99c-4935-8769-324f6c9d7f4f" providerId="ADAL" clId="{66D28C76-64A0-4926-88CE-B84E10A66E9E}" dt="2021-01-02T23:27:52.202" v="25" actId="478"/>
        <pc:sldMkLst>
          <pc:docMk/>
          <pc:sldMk cId="0" sldId="273"/>
        </pc:sldMkLst>
        <pc:spChg chg="del">
          <ac:chgData name="Aditya Kendre" userId="4db2b1cd-c99c-4935-8769-324f6c9d7f4f" providerId="ADAL" clId="{66D28C76-64A0-4926-88CE-B84E10A66E9E}" dt="2021-01-02T23:27:51.413" v="24" actId="478"/>
          <ac:spMkLst>
            <pc:docMk/>
            <pc:sldMk cId="0" sldId="273"/>
            <ac:spMk id="312" creationId="{00000000-0000-0000-0000-000000000000}"/>
          </ac:spMkLst>
        </pc:spChg>
        <pc:spChg chg="del">
          <ac:chgData name="Aditya Kendre" userId="4db2b1cd-c99c-4935-8769-324f6c9d7f4f" providerId="ADAL" clId="{66D28C76-64A0-4926-88CE-B84E10A66E9E}" dt="2021-01-02T23:27:52.202" v="25" actId="478"/>
          <ac:spMkLst>
            <pc:docMk/>
            <pc:sldMk cId="0" sldId="273"/>
            <ac:spMk id="313" creationId="{00000000-0000-0000-0000-000000000000}"/>
          </ac:spMkLst>
        </pc:spChg>
      </pc:sldChg>
      <pc:sldChg chg="delSp mod">
        <pc:chgData name="Aditya Kendre" userId="4db2b1cd-c99c-4935-8769-324f6c9d7f4f" providerId="ADAL" clId="{66D28C76-64A0-4926-88CE-B84E10A66E9E}" dt="2021-01-02T23:27:56.044" v="27" actId="478"/>
        <pc:sldMkLst>
          <pc:docMk/>
          <pc:sldMk cId="0" sldId="274"/>
        </pc:sldMkLst>
        <pc:spChg chg="del">
          <ac:chgData name="Aditya Kendre" userId="4db2b1cd-c99c-4935-8769-324f6c9d7f4f" providerId="ADAL" clId="{66D28C76-64A0-4926-88CE-B84E10A66E9E}" dt="2021-01-02T23:27:54.402" v="26" actId="478"/>
          <ac:spMkLst>
            <pc:docMk/>
            <pc:sldMk cId="0" sldId="274"/>
            <ac:spMk id="321" creationId="{00000000-0000-0000-0000-000000000000}"/>
          </ac:spMkLst>
        </pc:spChg>
        <pc:spChg chg="del">
          <ac:chgData name="Aditya Kendre" userId="4db2b1cd-c99c-4935-8769-324f6c9d7f4f" providerId="ADAL" clId="{66D28C76-64A0-4926-88CE-B84E10A66E9E}" dt="2021-01-02T23:27:56.044" v="27" actId="478"/>
          <ac:spMkLst>
            <pc:docMk/>
            <pc:sldMk cId="0" sldId="274"/>
            <ac:spMk id="322" creationId="{00000000-0000-0000-0000-000000000000}"/>
          </ac:spMkLst>
        </pc:spChg>
      </pc:sldChg>
      <pc:sldChg chg="delSp mod">
        <pc:chgData name="Aditya Kendre" userId="4db2b1cd-c99c-4935-8769-324f6c9d7f4f" providerId="ADAL" clId="{66D28C76-64A0-4926-88CE-B84E10A66E9E}" dt="2021-01-02T23:27:59.975" v="28" actId="478"/>
        <pc:sldMkLst>
          <pc:docMk/>
          <pc:sldMk cId="0" sldId="275"/>
        </pc:sldMkLst>
        <pc:spChg chg="del">
          <ac:chgData name="Aditya Kendre" userId="4db2b1cd-c99c-4935-8769-324f6c9d7f4f" providerId="ADAL" clId="{66D28C76-64A0-4926-88CE-B84E10A66E9E}" dt="2021-01-02T23:27:59.975" v="28" actId="478"/>
          <ac:spMkLst>
            <pc:docMk/>
            <pc:sldMk cId="0" sldId="275"/>
            <ac:spMk id="334" creationId="{00000000-0000-0000-0000-000000000000}"/>
          </ac:spMkLst>
        </pc:spChg>
      </pc:sldChg>
      <pc:sldChg chg="delSp mod">
        <pc:chgData name="Aditya Kendre" userId="4db2b1cd-c99c-4935-8769-324f6c9d7f4f" providerId="ADAL" clId="{66D28C76-64A0-4926-88CE-B84E10A66E9E}" dt="2021-01-02T23:28:02.780" v="30" actId="478"/>
        <pc:sldMkLst>
          <pc:docMk/>
          <pc:sldMk cId="0" sldId="276"/>
        </pc:sldMkLst>
        <pc:spChg chg="del">
          <ac:chgData name="Aditya Kendre" userId="4db2b1cd-c99c-4935-8769-324f6c9d7f4f" providerId="ADAL" clId="{66D28C76-64A0-4926-88CE-B84E10A66E9E}" dt="2021-01-02T23:28:02.047" v="29" actId="478"/>
          <ac:spMkLst>
            <pc:docMk/>
            <pc:sldMk cId="0" sldId="276"/>
            <ac:spMk id="346" creationId="{00000000-0000-0000-0000-000000000000}"/>
          </ac:spMkLst>
        </pc:spChg>
        <pc:spChg chg="del">
          <ac:chgData name="Aditya Kendre" userId="4db2b1cd-c99c-4935-8769-324f6c9d7f4f" providerId="ADAL" clId="{66D28C76-64A0-4926-88CE-B84E10A66E9E}" dt="2021-01-02T23:28:02.780" v="30" actId="478"/>
          <ac:spMkLst>
            <pc:docMk/>
            <pc:sldMk cId="0" sldId="276"/>
            <ac:spMk id="354" creationId="{00000000-0000-0000-0000-000000000000}"/>
          </ac:spMkLst>
        </pc:spChg>
      </pc:sldChg>
      <pc:sldChg chg="delSp modSp mod">
        <pc:chgData name="Aditya Kendre" userId="4db2b1cd-c99c-4935-8769-324f6c9d7f4f" providerId="ADAL" clId="{66D28C76-64A0-4926-88CE-B84E10A66E9E}" dt="2021-01-02T23:28:16.792" v="32" actId="207"/>
        <pc:sldMkLst>
          <pc:docMk/>
          <pc:sldMk cId="0" sldId="281"/>
        </pc:sldMkLst>
        <pc:spChg chg="del">
          <ac:chgData name="Aditya Kendre" userId="4db2b1cd-c99c-4935-8769-324f6c9d7f4f" providerId="ADAL" clId="{66D28C76-64A0-4926-88CE-B84E10A66E9E}" dt="2021-01-02T23:28:11.961" v="31" actId="478"/>
          <ac:spMkLst>
            <pc:docMk/>
            <pc:sldMk cId="0" sldId="281"/>
            <ac:spMk id="392" creationId="{00000000-0000-0000-0000-000000000000}"/>
          </ac:spMkLst>
        </pc:spChg>
        <pc:spChg chg="mod">
          <ac:chgData name="Aditya Kendre" userId="4db2b1cd-c99c-4935-8769-324f6c9d7f4f" providerId="ADAL" clId="{66D28C76-64A0-4926-88CE-B84E10A66E9E}" dt="2021-01-02T23:28:16.792" v="32" actId="207"/>
          <ac:spMkLst>
            <pc:docMk/>
            <pc:sldMk cId="0" sldId="281"/>
            <ac:spMk id="393" creationId="{00000000-0000-0000-0000-000000000000}"/>
          </ac:spMkLst>
        </pc:spChg>
      </pc:sldChg>
    </pc:docChg>
  </pc:docChgLst>
</pc:chgInfo>
</file>

<file path=ppt/media/image1.png>
</file>

<file path=ppt/media/image10.jpg>
</file>

<file path=ppt/media/image11.jpg>
</file>

<file path=ppt/media/image12.jpg>
</file>

<file path=ppt/media/image13.jpg>
</file>

<file path=ppt/media/image14.jpg>
</file>

<file path=ppt/media/image15.jpg>
</file>

<file path=ppt/media/image16.png>
</file>

<file path=ppt/media/image17.pn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2c8417c7a3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2c8417c7a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ee3b197b5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ee3b197b5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2c8417c7a3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2c8417c7a3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502ca10064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502ca10064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2c858ab2cc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2c858ab2c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2c858ab2cc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2c858ab2cc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502ca10064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502ca10064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2c858ab2cc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2c858ab2cc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504e161605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504e161605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504e161605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504e161605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a189ce44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a189ce44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710264ce8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710264ce8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710264ce8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710264ce8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504e161605_0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504e161605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710264ce85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710264ce85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5654a02fde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5654a02fde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504e161605_0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04e16160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2c858ab2cc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2c858ab2cc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336e3d29ac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336e3d29ac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710264ce85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710264ce85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710264ce85_0_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710264ce85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a189ce44d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a189ce44d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710264ce85_0_1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710264ce85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2a189ce44d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2a189ce44d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f61cfa9677a9bca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f61cfa9677a9bca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504e16160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504e16160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2c7bb5cc95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2c7bb5cc95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2a1c5cd7ae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2a1c5cd7ae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a1c5cd7ae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a1c5cd7a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1600"/>
              </a:spcBef>
              <a:spcAft>
                <a:spcPts val="0"/>
              </a:spcAft>
              <a:buClr>
                <a:schemeClr val="dk1"/>
              </a:buClr>
              <a:buSzPts val="1400"/>
              <a:buChar char="○"/>
              <a:defRPr>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1600"/>
              </a:spcBef>
              <a:spcAft>
                <a:spcPts val="0"/>
              </a:spcAft>
              <a:buClr>
                <a:schemeClr val="lt2"/>
              </a:buClr>
              <a:buSzPts val="1400"/>
              <a:buChar char="○"/>
              <a:defRPr>
                <a:solidFill>
                  <a:schemeClr val="lt2"/>
                </a:solidFill>
              </a:defRPr>
            </a:lvl2pPr>
            <a:lvl3pPr marL="1371600" lvl="2" indent="-317500">
              <a:lnSpc>
                <a:spcPct val="115000"/>
              </a:lnSpc>
              <a:spcBef>
                <a:spcPts val="1600"/>
              </a:spcBef>
              <a:spcAft>
                <a:spcPts val="0"/>
              </a:spcAft>
              <a:buClr>
                <a:schemeClr val="lt2"/>
              </a:buClr>
              <a:buSzPts val="1400"/>
              <a:buChar char="■"/>
              <a:defRPr>
                <a:solidFill>
                  <a:schemeClr val="lt2"/>
                </a:solidFill>
              </a:defRPr>
            </a:lvl3pPr>
            <a:lvl4pPr marL="1828800" lvl="3" indent="-317500">
              <a:lnSpc>
                <a:spcPct val="115000"/>
              </a:lnSpc>
              <a:spcBef>
                <a:spcPts val="1600"/>
              </a:spcBef>
              <a:spcAft>
                <a:spcPts val="0"/>
              </a:spcAft>
              <a:buClr>
                <a:schemeClr val="lt2"/>
              </a:buClr>
              <a:buSzPts val="1400"/>
              <a:buChar char="●"/>
              <a:defRPr>
                <a:solidFill>
                  <a:schemeClr val="lt2"/>
                </a:solidFill>
              </a:defRPr>
            </a:lvl4pPr>
            <a:lvl5pPr marL="2286000" lvl="4" indent="-317500">
              <a:lnSpc>
                <a:spcPct val="115000"/>
              </a:lnSpc>
              <a:spcBef>
                <a:spcPts val="1600"/>
              </a:spcBef>
              <a:spcAft>
                <a:spcPts val="0"/>
              </a:spcAft>
              <a:buClr>
                <a:schemeClr val="lt2"/>
              </a:buClr>
              <a:buSzPts val="1400"/>
              <a:buChar char="○"/>
              <a:defRPr>
                <a:solidFill>
                  <a:schemeClr val="lt2"/>
                </a:solidFill>
              </a:defRPr>
            </a:lvl5pPr>
            <a:lvl6pPr marL="2743200" lvl="5" indent="-317500">
              <a:lnSpc>
                <a:spcPct val="115000"/>
              </a:lnSpc>
              <a:spcBef>
                <a:spcPts val="1600"/>
              </a:spcBef>
              <a:spcAft>
                <a:spcPts val="0"/>
              </a:spcAft>
              <a:buClr>
                <a:schemeClr val="lt2"/>
              </a:buClr>
              <a:buSzPts val="1400"/>
              <a:buChar char="■"/>
              <a:defRPr>
                <a:solidFill>
                  <a:schemeClr val="lt2"/>
                </a:solidFill>
              </a:defRPr>
            </a:lvl6pPr>
            <a:lvl7pPr marL="3200400" lvl="6" indent="-317500">
              <a:lnSpc>
                <a:spcPct val="115000"/>
              </a:lnSpc>
              <a:spcBef>
                <a:spcPts val="1600"/>
              </a:spcBef>
              <a:spcAft>
                <a:spcPts val="0"/>
              </a:spcAft>
              <a:buClr>
                <a:schemeClr val="lt2"/>
              </a:buClr>
              <a:buSzPts val="1400"/>
              <a:buChar char="●"/>
              <a:defRPr>
                <a:solidFill>
                  <a:schemeClr val="lt2"/>
                </a:solidFill>
              </a:defRPr>
            </a:lvl7pPr>
            <a:lvl8pPr marL="3657600" lvl="7" indent="-317500">
              <a:lnSpc>
                <a:spcPct val="115000"/>
              </a:lnSpc>
              <a:spcBef>
                <a:spcPts val="1600"/>
              </a:spcBef>
              <a:spcAft>
                <a:spcPts val="0"/>
              </a:spcAft>
              <a:buClr>
                <a:schemeClr val="lt2"/>
              </a:buClr>
              <a:buSzPts val="1400"/>
              <a:buChar char="○"/>
              <a:defRPr>
                <a:solidFill>
                  <a:schemeClr val="lt2"/>
                </a:solidFill>
              </a:defRPr>
            </a:lvl8pPr>
            <a:lvl9pPr marL="4114800" lvl="8" indent="-317500">
              <a:lnSpc>
                <a:spcPct val="115000"/>
              </a:lnSpc>
              <a:spcBef>
                <a:spcPts val="1600"/>
              </a:spcBef>
              <a:spcAft>
                <a:spcPts val="160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5.jpg"/><Relationship Id="rId7"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2.jpg"/><Relationship Id="rId4" Type="http://schemas.openxmlformats.org/officeDocument/2006/relationships/image" Target="../media/image11.jp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15.jpg"/><Relationship Id="rId4" Type="http://schemas.openxmlformats.org/officeDocument/2006/relationships/image" Target="../media/image14.jp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8" Type="http://schemas.openxmlformats.org/officeDocument/2006/relationships/image" Target="../media/image23.jpg"/><Relationship Id="rId3" Type="http://schemas.openxmlformats.org/officeDocument/2006/relationships/image" Target="../media/image18.jpg"/><Relationship Id="rId7" Type="http://schemas.openxmlformats.org/officeDocument/2006/relationships/image" Target="../media/image22.jpg"/><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image" Target="../media/image21.jpg"/><Relationship Id="rId5" Type="http://schemas.openxmlformats.org/officeDocument/2006/relationships/image" Target="../media/image20.jpg"/><Relationship Id="rId4" Type="http://schemas.openxmlformats.org/officeDocument/2006/relationships/image" Target="../media/image19.jpg"/></Relationships>
</file>

<file path=ppt/slides/_rels/slide21.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1.xml"/><Relationship Id="rId1" Type="http://schemas.openxmlformats.org/officeDocument/2006/relationships/slideLayout" Target="../slideLayouts/slideLayout3.xml"/><Relationship Id="rId5" Type="http://schemas.openxmlformats.org/officeDocument/2006/relationships/image" Target="../media/image26.jpg"/><Relationship Id="rId4" Type="http://schemas.openxmlformats.org/officeDocument/2006/relationships/image" Target="../media/image25.jpg"/></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6.xml"/><Relationship Id="rId1" Type="http://schemas.openxmlformats.org/officeDocument/2006/relationships/slideLayout" Target="../slideLayouts/slideLayout8.xml"/><Relationship Id="rId4" Type="http://schemas.openxmlformats.org/officeDocument/2006/relationships/image" Target="../media/image30.png"/></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7.xml"/><Relationship Id="rId1" Type="http://schemas.openxmlformats.org/officeDocument/2006/relationships/slideLayout" Target="../slideLayouts/slideLayout6.xml"/><Relationship Id="rId5" Type="http://schemas.openxmlformats.org/officeDocument/2006/relationships/image" Target="../media/image30.png"/><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hyperlink" Target="https://www.duramag.com/materials/"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hyperlink" Target="https://quickfield.com/advanced/halbach_array.htm" TargetMode="Externa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3"/>
        <p:cNvGrpSpPr/>
        <p:nvPr/>
      </p:nvGrpSpPr>
      <p:grpSpPr>
        <a:xfrm>
          <a:off x="0" y="0"/>
          <a:ext cx="0" cy="0"/>
          <a:chOff x="0" y="0"/>
          <a:chExt cx="0" cy="0"/>
        </a:xfrm>
      </p:grpSpPr>
      <p:sp>
        <p:nvSpPr>
          <p:cNvPr id="54" name="Google Shape;54;p13"/>
          <p:cNvSpPr txBox="1"/>
          <p:nvPr/>
        </p:nvSpPr>
        <p:spPr>
          <a:xfrm>
            <a:off x="261200" y="2315800"/>
            <a:ext cx="8568300" cy="2075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3000" dirty="0">
                <a:latin typeface="Roboto Slab"/>
                <a:ea typeface="Roboto Slab"/>
                <a:cs typeface="Roboto Slab"/>
                <a:sym typeface="Roboto Slab"/>
              </a:rPr>
              <a:t>Taking a Step Towards Solving the Foot Crisis:</a:t>
            </a:r>
            <a:r>
              <a:rPr lang="en" sz="4200" dirty="0">
                <a:latin typeface="Roboto Slab"/>
                <a:ea typeface="Roboto Slab"/>
                <a:cs typeface="Roboto Slab"/>
                <a:sym typeface="Roboto Slab"/>
              </a:rPr>
              <a:t> </a:t>
            </a:r>
            <a:endParaRPr sz="4200" dirty="0">
              <a:latin typeface="Roboto Slab"/>
              <a:ea typeface="Roboto Slab"/>
              <a:cs typeface="Roboto Slab"/>
              <a:sym typeface="Roboto Slab"/>
            </a:endParaRPr>
          </a:p>
          <a:p>
            <a:pPr marL="0" lvl="0" indent="0" algn="l" rtl="0">
              <a:spcBef>
                <a:spcPts val="0"/>
              </a:spcBef>
              <a:spcAft>
                <a:spcPts val="0"/>
              </a:spcAft>
              <a:buNone/>
            </a:pPr>
            <a:r>
              <a:rPr lang="en" sz="5400" dirty="0">
                <a:latin typeface="Roboto Slab"/>
                <a:ea typeface="Roboto Slab"/>
                <a:cs typeface="Roboto Slab"/>
                <a:sym typeface="Roboto Slab"/>
              </a:rPr>
              <a:t>Reducing Joint Impact with Magnetic Levitation</a:t>
            </a:r>
            <a:r>
              <a:rPr lang="en" sz="4200" dirty="0">
                <a:latin typeface="Roboto Slab"/>
                <a:ea typeface="Roboto Slab"/>
                <a:cs typeface="Roboto Slab"/>
                <a:sym typeface="Roboto Slab"/>
              </a:rPr>
              <a:t> </a:t>
            </a:r>
            <a:endParaRPr sz="4200" dirty="0">
              <a:latin typeface="Roboto Slab"/>
              <a:ea typeface="Roboto Slab"/>
              <a:cs typeface="Roboto Slab"/>
              <a:sym typeface="Roboto Slab"/>
            </a:endParaRPr>
          </a:p>
          <a:p>
            <a:pPr marL="0" lvl="0" indent="0" algn="l" rtl="0">
              <a:spcBef>
                <a:spcPts val="0"/>
              </a:spcBef>
              <a:spcAft>
                <a:spcPts val="0"/>
              </a:spcAft>
              <a:buNone/>
            </a:pPr>
            <a:endParaRPr sz="3600" dirty="0">
              <a:latin typeface="Roboto Slab"/>
              <a:ea typeface="Roboto Slab"/>
              <a:cs typeface="Roboto Slab"/>
              <a:sym typeface="Roboto Slab"/>
            </a:endParaRPr>
          </a:p>
        </p:txBody>
      </p:sp>
      <p:sp>
        <p:nvSpPr>
          <p:cNvPr id="55" name="Google Shape;55;p13"/>
          <p:cNvSpPr/>
          <p:nvPr/>
        </p:nvSpPr>
        <p:spPr>
          <a:xfrm>
            <a:off x="349225" y="3084825"/>
            <a:ext cx="607800" cy="489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3"/>
          <p:cNvSpPr txBox="1"/>
          <p:nvPr/>
        </p:nvSpPr>
        <p:spPr>
          <a:xfrm>
            <a:off x="261200" y="394350"/>
            <a:ext cx="3924000" cy="139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latin typeface="Roboto"/>
                <a:ea typeface="Roboto"/>
                <a:cs typeface="Roboto"/>
                <a:sym typeface="Roboto"/>
              </a:rPr>
              <a:t>SR-</a:t>
            </a:r>
            <a:r>
              <a:rPr lang="en" sz="2400">
                <a:latin typeface="Roboto Light"/>
                <a:ea typeface="Roboto Light"/>
                <a:cs typeface="Roboto Light"/>
                <a:sym typeface="Roboto Light"/>
              </a:rPr>
              <a:t>TEEM-</a:t>
            </a:r>
            <a:r>
              <a:rPr lang="en" sz="2400">
                <a:solidFill>
                  <a:schemeClr val="accent5"/>
                </a:solidFill>
                <a:latin typeface="Roboto Light"/>
                <a:ea typeface="Roboto Light"/>
                <a:cs typeface="Roboto Light"/>
                <a:sym typeface="Roboto Light"/>
              </a:rPr>
              <a:t>004</a:t>
            </a:r>
            <a:endParaRPr sz="2400">
              <a:solidFill>
                <a:schemeClr val="accent5"/>
              </a:solidFill>
              <a:latin typeface="Roboto Light"/>
              <a:ea typeface="Roboto Light"/>
              <a:cs typeface="Roboto Light"/>
              <a:sym typeface="Roboto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89"/>
        <p:cNvGrpSpPr/>
        <p:nvPr/>
      </p:nvGrpSpPr>
      <p:grpSpPr>
        <a:xfrm>
          <a:off x="0" y="0"/>
          <a:ext cx="0" cy="0"/>
          <a:chOff x="0" y="0"/>
          <a:chExt cx="0" cy="0"/>
        </a:xfrm>
      </p:grpSpPr>
      <p:sp>
        <p:nvSpPr>
          <p:cNvPr id="190" name="Google Shape;190;p22"/>
          <p:cNvSpPr txBox="1">
            <a:spLocks noGrp="1"/>
          </p:cNvSpPr>
          <p:nvPr>
            <p:ph type="body" idx="1"/>
          </p:nvPr>
        </p:nvSpPr>
        <p:spPr>
          <a:xfrm>
            <a:off x="311700" y="-210600"/>
            <a:ext cx="6207600" cy="4246200"/>
          </a:xfrm>
          <a:prstGeom prst="rect">
            <a:avLst/>
          </a:prstGeom>
        </p:spPr>
        <p:txBody>
          <a:bodyPr spcFirstLastPara="1" wrap="square" lIns="91425" tIns="91425" rIns="91425" bIns="91425" anchor="t" anchorCtr="0">
            <a:noAutofit/>
          </a:bodyPr>
          <a:lstStyle/>
          <a:p>
            <a:pPr marL="0" marR="0" lvl="0" indent="0" algn="l" rtl="0">
              <a:spcBef>
                <a:spcPts val="0"/>
              </a:spcBef>
              <a:spcAft>
                <a:spcPts val="0"/>
              </a:spcAft>
              <a:buNone/>
            </a:pPr>
            <a:endParaRPr>
              <a:solidFill>
                <a:srgbClr val="000000"/>
              </a:solidFill>
              <a:latin typeface="Roboto Light"/>
              <a:ea typeface="Roboto Light"/>
              <a:cs typeface="Roboto Light"/>
              <a:sym typeface="Roboto Light"/>
            </a:endParaRPr>
          </a:p>
          <a:p>
            <a:pPr marL="0" lvl="0" indent="0" algn="l" rtl="0">
              <a:spcBef>
                <a:spcPts val="0"/>
              </a:spcBef>
              <a:spcAft>
                <a:spcPts val="0"/>
              </a:spcAft>
              <a:buNone/>
            </a:pPr>
            <a:r>
              <a:rPr lang="en" sz="1300">
                <a:solidFill>
                  <a:schemeClr val="accent5"/>
                </a:solidFill>
                <a:latin typeface="Roboto Medium"/>
                <a:ea typeface="Roboto Medium"/>
                <a:cs typeface="Roboto Medium"/>
                <a:sym typeface="Roboto Medium"/>
              </a:rPr>
              <a:t>Plan for construction</a:t>
            </a:r>
            <a:endParaRPr>
              <a:solidFill>
                <a:schemeClr val="dk1"/>
              </a:solidFill>
              <a:latin typeface="Roboto"/>
              <a:ea typeface="Roboto"/>
              <a:cs typeface="Roboto"/>
              <a:sym typeface="Roboto"/>
            </a:endParaRPr>
          </a:p>
          <a:p>
            <a:pPr marL="457200" marR="192985" lvl="0" indent="-311150" algn="l" rtl="0">
              <a:lnSpc>
                <a:spcPct val="115000"/>
              </a:lnSpc>
              <a:spcBef>
                <a:spcPts val="0"/>
              </a:spcBef>
              <a:spcAft>
                <a:spcPts val="0"/>
              </a:spcAft>
              <a:buClr>
                <a:srgbClr val="000000"/>
              </a:buClr>
              <a:buSzPts val="1300"/>
              <a:buFont typeface="Roboto Light"/>
              <a:buChar char="●"/>
            </a:pPr>
            <a:r>
              <a:rPr lang="en" sz="1300">
                <a:solidFill>
                  <a:srgbClr val="000000"/>
                </a:solidFill>
                <a:latin typeface="Roboto Light"/>
                <a:ea typeface="Roboto Light"/>
                <a:cs typeface="Roboto Light"/>
                <a:sym typeface="Roboto Light"/>
              </a:rPr>
              <a:t>Utilize the engineering lab to </a:t>
            </a:r>
            <a:r>
              <a:rPr lang="en" sz="1300" b="1">
                <a:solidFill>
                  <a:srgbClr val="000000"/>
                </a:solidFill>
                <a:latin typeface="Roboto"/>
                <a:ea typeface="Roboto"/>
                <a:cs typeface="Roboto"/>
                <a:sym typeface="Roboto"/>
              </a:rPr>
              <a:t>create a small working prototype</a:t>
            </a:r>
            <a:r>
              <a:rPr lang="en" sz="1300">
                <a:solidFill>
                  <a:srgbClr val="000000"/>
                </a:solidFill>
                <a:latin typeface="Roboto Light"/>
                <a:ea typeface="Roboto Light"/>
                <a:cs typeface="Roboto Light"/>
                <a:sym typeface="Roboto Light"/>
              </a:rPr>
              <a:t> with an old pair of sneakers</a:t>
            </a:r>
            <a:endParaRPr sz="1300">
              <a:solidFill>
                <a:srgbClr val="000000"/>
              </a:solidFill>
              <a:latin typeface="Roboto Light"/>
              <a:ea typeface="Roboto Light"/>
              <a:cs typeface="Roboto Light"/>
              <a:sym typeface="Roboto Light"/>
            </a:endParaRPr>
          </a:p>
          <a:p>
            <a:pPr marL="457200" marR="192985" lvl="0" indent="-311150" algn="l" rtl="0">
              <a:lnSpc>
                <a:spcPct val="115000"/>
              </a:lnSpc>
              <a:spcBef>
                <a:spcPts val="0"/>
              </a:spcBef>
              <a:spcAft>
                <a:spcPts val="0"/>
              </a:spcAft>
              <a:buClr>
                <a:srgbClr val="000000"/>
              </a:buClr>
              <a:buSzPts val="1300"/>
              <a:buFont typeface="Roboto Light"/>
              <a:buChar char="●"/>
            </a:pPr>
            <a:r>
              <a:rPr lang="en" sz="1300">
                <a:solidFill>
                  <a:srgbClr val="000000"/>
                </a:solidFill>
                <a:latin typeface="Roboto Light"/>
                <a:ea typeface="Roboto Light"/>
                <a:cs typeface="Roboto Light"/>
                <a:sym typeface="Roboto Light"/>
              </a:rPr>
              <a:t>The Halbach Array would be made out of several small block magnets</a:t>
            </a:r>
            <a:endParaRPr sz="1300">
              <a:solidFill>
                <a:srgbClr val="000000"/>
              </a:solidFill>
              <a:latin typeface="Roboto Light"/>
              <a:ea typeface="Roboto Light"/>
              <a:cs typeface="Roboto Light"/>
              <a:sym typeface="Roboto Light"/>
            </a:endParaRPr>
          </a:p>
          <a:p>
            <a:pPr marL="457200" marR="192985" lvl="0" indent="-311150" algn="l" rtl="0">
              <a:lnSpc>
                <a:spcPct val="115000"/>
              </a:lnSpc>
              <a:spcBef>
                <a:spcPts val="0"/>
              </a:spcBef>
              <a:spcAft>
                <a:spcPts val="0"/>
              </a:spcAft>
              <a:buClr>
                <a:srgbClr val="000000"/>
              </a:buClr>
              <a:buSzPts val="1300"/>
              <a:buFont typeface="Roboto Light"/>
              <a:buChar char="●"/>
            </a:pPr>
            <a:r>
              <a:rPr lang="en" sz="1300">
                <a:solidFill>
                  <a:srgbClr val="000000"/>
                </a:solidFill>
                <a:latin typeface="Roboto Light"/>
                <a:ea typeface="Roboto Light"/>
                <a:cs typeface="Roboto Light"/>
                <a:sym typeface="Roboto Light"/>
              </a:rPr>
              <a:t>The magnets can be placed directly onto the shoe components (sole and midsole) for simplicity</a:t>
            </a:r>
            <a:endParaRPr sz="1300">
              <a:solidFill>
                <a:srgbClr val="000000"/>
              </a:solidFill>
              <a:latin typeface="Roboto Light"/>
              <a:ea typeface="Roboto Light"/>
              <a:cs typeface="Roboto Light"/>
              <a:sym typeface="Roboto Light"/>
            </a:endParaRPr>
          </a:p>
          <a:p>
            <a:pPr marL="457200" marR="192985" lvl="0" indent="-311150" algn="l" rtl="0">
              <a:lnSpc>
                <a:spcPct val="115000"/>
              </a:lnSpc>
              <a:spcBef>
                <a:spcPts val="0"/>
              </a:spcBef>
              <a:spcAft>
                <a:spcPts val="0"/>
              </a:spcAft>
              <a:buClr>
                <a:srgbClr val="000000"/>
              </a:buClr>
              <a:buSzPts val="1300"/>
              <a:buFont typeface="Roboto Light"/>
              <a:buChar char="●"/>
            </a:pPr>
            <a:r>
              <a:rPr lang="en" sz="1300">
                <a:solidFill>
                  <a:srgbClr val="000000"/>
                </a:solidFill>
                <a:latin typeface="Roboto Light"/>
                <a:ea typeface="Roboto Light"/>
                <a:cs typeface="Roboto Light"/>
                <a:sym typeface="Roboto Light"/>
              </a:rPr>
              <a:t>Epoxy was used to join the midsole onto the sole </a:t>
            </a:r>
            <a:endParaRPr sz="1300">
              <a:solidFill>
                <a:srgbClr val="000000"/>
              </a:solidFill>
              <a:latin typeface="Roboto Light"/>
              <a:ea typeface="Roboto Light"/>
              <a:cs typeface="Roboto Light"/>
              <a:sym typeface="Roboto Light"/>
            </a:endParaRPr>
          </a:p>
          <a:p>
            <a:pPr marL="1371600" marR="192985" lvl="2" indent="-311150" algn="l" rtl="0">
              <a:lnSpc>
                <a:spcPct val="115000"/>
              </a:lnSpc>
              <a:spcBef>
                <a:spcPts val="0"/>
              </a:spcBef>
              <a:spcAft>
                <a:spcPts val="0"/>
              </a:spcAft>
              <a:buClr>
                <a:srgbClr val="4DD0E1"/>
              </a:buClr>
              <a:buSzPts val="1300"/>
              <a:buFont typeface="Roboto Light"/>
              <a:buChar char="■"/>
            </a:pPr>
            <a:r>
              <a:rPr lang="en" sz="1300" b="1">
                <a:solidFill>
                  <a:schemeClr val="accent5"/>
                </a:solidFill>
                <a:latin typeface="Roboto"/>
                <a:ea typeface="Roboto"/>
                <a:cs typeface="Roboto"/>
                <a:sym typeface="Roboto"/>
              </a:rPr>
              <a:t>Total time taken: 6 weeks</a:t>
            </a:r>
            <a:endParaRPr sz="1300">
              <a:solidFill>
                <a:srgbClr val="000000"/>
              </a:solidFill>
              <a:latin typeface="Roboto Light"/>
              <a:ea typeface="Roboto Light"/>
              <a:cs typeface="Roboto Light"/>
              <a:sym typeface="Roboto Light"/>
            </a:endParaRPr>
          </a:p>
          <a:p>
            <a:pPr marL="0" lvl="0" indent="0" algn="l" rtl="0">
              <a:spcBef>
                <a:spcPts val="0"/>
              </a:spcBef>
              <a:spcAft>
                <a:spcPts val="0"/>
              </a:spcAft>
              <a:buNone/>
            </a:pPr>
            <a:endParaRPr sz="1300" b="1">
              <a:solidFill>
                <a:schemeClr val="accent5"/>
              </a:solidFill>
              <a:latin typeface="Roboto"/>
              <a:ea typeface="Roboto"/>
              <a:cs typeface="Roboto"/>
              <a:sym typeface="Roboto"/>
            </a:endParaRPr>
          </a:p>
          <a:p>
            <a:pPr marL="0" lvl="0" indent="0" algn="l" rtl="0">
              <a:spcBef>
                <a:spcPts val="0"/>
              </a:spcBef>
              <a:spcAft>
                <a:spcPts val="0"/>
              </a:spcAft>
              <a:buNone/>
            </a:pPr>
            <a:endParaRPr>
              <a:solidFill>
                <a:srgbClr val="000000"/>
              </a:solidFill>
              <a:latin typeface="Roboto Light"/>
              <a:ea typeface="Roboto Light"/>
              <a:cs typeface="Roboto Light"/>
              <a:sym typeface="Roboto Light"/>
            </a:endParaRPr>
          </a:p>
          <a:p>
            <a:pPr marL="0" lvl="0" indent="0" algn="l" rtl="0">
              <a:spcBef>
                <a:spcPts val="0"/>
              </a:spcBef>
              <a:spcAft>
                <a:spcPts val="0"/>
              </a:spcAft>
              <a:buNone/>
            </a:pPr>
            <a:endParaRPr>
              <a:solidFill>
                <a:srgbClr val="000000"/>
              </a:solidFill>
              <a:latin typeface="Roboto Light"/>
              <a:ea typeface="Roboto Light"/>
              <a:cs typeface="Roboto Light"/>
              <a:sym typeface="Roboto Light"/>
            </a:endParaRPr>
          </a:p>
        </p:txBody>
      </p:sp>
      <p:sp>
        <p:nvSpPr>
          <p:cNvPr id="191" name="Google Shape;191;p22"/>
          <p:cNvSpPr/>
          <p:nvPr/>
        </p:nvSpPr>
        <p:spPr>
          <a:xfrm>
            <a:off x="6613750" y="1517725"/>
            <a:ext cx="2442600" cy="133500"/>
          </a:xfrm>
          <a:prstGeom prst="roundRect">
            <a:avLst>
              <a:gd name="adj" fmla="val 43146"/>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2"/>
          <p:cNvSpPr/>
          <p:nvPr/>
        </p:nvSpPr>
        <p:spPr>
          <a:xfrm>
            <a:off x="6797450" y="1475975"/>
            <a:ext cx="225600" cy="50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2"/>
          <p:cNvSpPr/>
          <p:nvPr/>
        </p:nvSpPr>
        <p:spPr>
          <a:xfrm>
            <a:off x="6602200" y="1183725"/>
            <a:ext cx="2454000" cy="50100"/>
          </a:xfrm>
          <a:prstGeom prst="roundRect">
            <a:avLst>
              <a:gd name="adj" fmla="val 50000"/>
            </a:avLst>
          </a:prstGeom>
          <a:solidFill>
            <a:srgbClr val="999999"/>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2"/>
          <p:cNvSpPr/>
          <p:nvPr/>
        </p:nvSpPr>
        <p:spPr>
          <a:xfrm>
            <a:off x="6797450" y="1233825"/>
            <a:ext cx="225600" cy="50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2"/>
          <p:cNvSpPr txBox="1"/>
          <p:nvPr/>
        </p:nvSpPr>
        <p:spPr>
          <a:xfrm>
            <a:off x="6613750" y="1592775"/>
            <a:ext cx="542700" cy="2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Light"/>
                <a:ea typeface="Roboto Light"/>
                <a:cs typeface="Roboto Light"/>
                <a:sym typeface="Roboto Light"/>
              </a:rPr>
              <a:t>Sole</a:t>
            </a:r>
            <a:endParaRPr>
              <a:latin typeface="Roboto Light"/>
              <a:ea typeface="Roboto Light"/>
              <a:cs typeface="Roboto Light"/>
              <a:sym typeface="Roboto Light"/>
            </a:endParaRPr>
          </a:p>
        </p:txBody>
      </p:sp>
      <p:sp>
        <p:nvSpPr>
          <p:cNvPr id="196" name="Google Shape;196;p22"/>
          <p:cNvSpPr txBox="1"/>
          <p:nvPr/>
        </p:nvSpPr>
        <p:spPr>
          <a:xfrm>
            <a:off x="6558450" y="834225"/>
            <a:ext cx="868500" cy="2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Light"/>
                <a:ea typeface="Roboto Light"/>
                <a:cs typeface="Roboto Light"/>
                <a:sym typeface="Roboto Light"/>
              </a:rPr>
              <a:t>Midsole</a:t>
            </a:r>
            <a:endParaRPr>
              <a:latin typeface="Roboto Light"/>
              <a:ea typeface="Roboto Light"/>
              <a:cs typeface="Roboto Light"/>
              <a:sym typeface="Roboto Light"/>
            </a:endParaRPr>
          </a:p>
        </p:txBody>
      </p:sp>
      <p:sp>
        <p:nvSpPr>
          <p:cNvPr id="197" name="Google Shape;197;p22"/>
          <p:cNvSpPr/>
          <p:nvPr/>
        </p:nvSpPr>
        <p:spPr>
          <a:xfrm>
            <a:off x="6519250" y="549075"/>
            <a:ext cx="82950" cy="1102123"/>
          </a:xfrm>
          <a:custGeom>
            <a:avLst/>
            <a:gdLst/>
            <a:ahLst/>
            <a:cxnLst/>
            <a:rect l="l" t="t" r="r" b="b"/>
            <a:pathLst>
              <a:path w="3318" h="40650" extrusionOk="0">
                <a:moveTo>
                  <a:pt x="0" y="0"/>
                </a:moveTo>
                <a:cubicBezTo>
                  <a:pt x="231" y="2443"/>
                  <a:pt x="1337" y="8987"/>
                  <a:pt x="1383" y="14656"/>
                </a:cubicBezTo>
                <a:cubicBezTo>
                  <a:pt x="1429" y="20325"/>
                  <a:pt x="-46" y="29681"/>
                  <a:pt x="276" y="34013"/>
                </a:cubicBezTo>
                <a:cubicBezTo>
                  <a:pt x="599" y="38345"/>
                  <a:pt x="2811" y="39544"/>
                  <a:pt x="3318" y="40650"/>
                </a:cubicBezTo>
              </a:path>
            </a:pathLst>
          </a:custGeom>
          <a:noFill/>
          <a:ln w="38100" cap="flat" cmpd="sng">
            <a:solidFill>
              <a:srgbClr val="000000"/>
            </a:solidFill>
            <a:prstDash val="solid"/>
            <a:round/>
            <a:headEnd type="none" w="med" len="med"/>
            <a:tailEnd type="none" w="med" len="med"/>
          </a:ln>
        </p:spPr>
      </p:sp>
      <p:sp>
        <p:nvSpPr>
          <p:cNvPr id="198" name="Google Shape;198;p22"/>
          <p:cNvSpPr/>
          <p:nvPr/>
        </p:nvSpPr>
        <p:spPr>
          <a:xfrm>
            <a:off x="6519250" y="400500"/>
            <a:ext cx="2537129" cy="335225"/>
          </a:xfrm>
          <a:custGeom>
            <a:avLst/>
            <a:gdLst/>
            <a:ahLst/>
            <a:cxnLst/>
            <a:rect l="l" t="t" r="r" b="b"/>
            <a:pathLst>
              <a:path w="99828" h="13409" extrusionOk="0">
                <a:moveTo>
                  <a:pt x="0" y="6772"/>
                </a:moveTo>
                <a:cubicBezTo>
                  <a:pt x="1106" y="7233"/>
                  <a:pt x="2627" y="8985"/>
                  <a:pt x="6637" y="9538"/>
                </a:cubicBezTo>
                <a:cubicBezTo>
                  <a:pt x="10647" y="10091"/>
                  <a:pt x="19680" y="10275"/>
                  <a:pt x="24058" y="10091"/>
                </a:cubicBezTo>
                <a:cubicBezTo>
                  <a:pt x="28436" y="9907"/>
                  <a:pt x="30372" y="9400"/>
                  <a:pt x="32907" y="8432"/>
                </a:cubicBezTo>
                <a:cubicBezTo>
                  <a:pt x="35442" y="7464"/>
                  <a:pt x="36595" y="5621"/>
                  <a:pt x="39268" y="4284"/>
                </a:cubicBezTo>
                <a:cubicBezTo>
                  <a:pt x="41941" y="2947"/>
                  <a:pt x="38853" y="-1109"/>
                  <a:pt x="48946" y="412"/>
                </a:cubicBezTo>
                <a:cubicBezTo>
                  <a:pt x="59039" y="1933"/>
                  <a:pt x="91348" y="11243"/>
                  <a:pt x="99828" y="13409"/>
                </a:cubicBezTo>
              </a:path>
            </a:pathLst>
          </a:custGeom>
          <a:noFill/>
          <a:ln w="38100" cap="flat" cmpd="sng">
            <a:solidFill>
              <a:srgbClr val="000000"/>
            </a:solidFill>
            <a:prstDash val="solid"/>
            <a:round/>
            <a:headEnd type="none" w="med" len="med"/>
            <a:tailEnd type="none" w="med" len="med"/>
          </a:ln>
        </p:spPr>
      </p:sp>
      <p:sp>
        <p:nvSpPr>
          <p:cNvPr id="199" name="Google Shape;199;p22"/>
          <p:cNvSpPr txBox="1"/>
          <p:nvPr/>
        </p:nvSpPr>
        <p:spPr>
          <a:xfrm>
            <a:off x="6519250" y="181525"/>
            <a:ext cx="1163100" cy="2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Light"/>
                <a:ea typeface="Roboto Light"/>
                <a:cs typeface="Roboto Light"/>
                <a:sym typeface="Roboto Light"/>
              </a:rPr>
              <a:t>Outer Shoe</a:t>
            </a:r>
            <a:endParaRPr>
              <a:latin typeface="Roboto Light"/>
              <a:ea typeface="Roboto Light"/>
              <a:cs typeface="Roboto Light"/>
              <a:sym typeface="Roboto Light"/>
            </a:endParaRPr>
          </a:p>
        </p:txBody>
      </p:sp>
      <p:sp>
        <p:nvSpPr>
          <p:cNvPr id="201" name="Google Shape;201;p22"/>
          <p:cNvSpPr txBox="1"/>
          <p:nvPr/>
        </p:nvSpPr>
        <p:spPr>
          <a:xfrm>
            <a:off x="6423000" y="1834875"/>
            <a:ext cx="2665800" cy="412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Roboto"/>
                <a:ea typeface="Roboto"/>
                <a:cs typeface="Roboto"/>
                <a:sym typeface="Roboto"/>
              </a:rPr>
              <a:t>Figure 8</a:t>
            </a:r>
            <a:r>
              <a:rPr lang="en" sz="1100">
                <a:latin typeface="Roboto Light"/>
                <a:ea typeface="Roboto Light"/>
                <a:cs typeface="Roboto Light"/>
                <a:sym typeface="Roboto Light"/>
              </a:rPr>
              <a:t>: Visual of the magnetic repulsion system</a:t>
            </a:r>
            <a:endParaRPr sz="1100">
              <a:latin typeface="Roboto Light"/>
              <a:ea typeface="Roboto Light"/>
              <a:cs typeface="Roboto Light"/>
              <a:sym typeface="Roboto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3"/>
          <p:cNvSpPr txBox="1">
            <a:spLocks noGrp="1"/>
          </p:cNvSpPr>
          <p:nvPr>
            <p:ph type="title"/>
          </p:nvPr>
        </p:nvSpPr>
        <p:spPr>
          <a:xfrm>
            <a:off x="311700" y="555600"/>
            <a:ext cx="3472500" cy="7557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latin typeface="Roboto Slab"/>
                <a:ea typeface="Roboto Slab"/>
                <a:cs typeface="Roboto Slab"/>
                <a:sym typeface="Roboto Slab"/>
              </a:rPr>
              <a:t>Building a Halbach Array</a:t>
            </a:r>
            <a:endParaRPr sz="3000"/>
          </a:p>
        </p:txBody>
      </p:sp>
      <p:sp>
        <p:nvSpPr>
          <p:cNvPr id="207" name="Google Shape;207;p23"/>
          <p:cNvSpPr txBox="1">
            <a:spLocks noGrp="1"/>
          </p:cNvSpPr>
          <p:nvPr>
            <p:ph type="body" idx="1"/>
          </p:nvPr>
        </p:nvSpPr>
        <p:spPr>
          <a:xfrm>
            <a:off x="311700" y="1542000"/>
            <a:ext cx="5684100" cy="16671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rgbClr val="D9D9D9"/>
              </a:buClr>
              <a:buSzPts val="1200"/>
              <a:buFont typeface="Roboto Light"/>
              <a:buAutoNum type="arabicPeriod"/>
            </a:pPr>
            <a:r>
              <a:rPr lang="en">
                <a:solidFill>
                  <a:srgbClr val="FFFFFF"/>
                </a:solidFill>
                <a:latin typeface="Roboto Light"/>
                <a:ea typeface="Roboto Light"/>
                <a:cs typeface="Roboto Light"/>
                <a:sym typeface="Roboto Light"/>
              </a:rPr>
              <a:t>Wrap Steel Plates in Aluminum Foil</a:t>
            </a:r>
            <a:endParaRPr>
              <a:solidFill>
                <a:srgbClr val="FFFFFF"/>
              </a:solidFill>
              <a:latin typeface="Roboto Light"/>
              <a:ea typeface="Roboto Light"/>
              <a:cs typeface="Roboto Light"/>
              <a:sym typeface="Roboto Light"/>
            </a:endParaRPr>
          </a:p>
          <a:p>
            <a:pPr marL="457200" lvl="0" indent="-304800" algn="l" rtl="0">
              <a:spcBef>
                <a:spcPts val="0"/>
              </a:spcBef>
              <a:spcAft>
                <a:spcPts val="0"/>
              </a:spcAft>
              <a:buClr>
                <a:srgbClr val="FFFFFF"/>
              </a:buClr>
              <a:buSzPts val="1200"/>
              <a:buFont typeface="Roboto Light"/>
              <a:buAutoNum type="arabicPeriod"/>
            </a:pPr>
            <a:r>
              <a:rPr lang="en">
                <a:solidFill>
                  <a:srgbClr val="FFFFFF"/>
                </a:solidFill>
                <a:latin typeface="Roboto Light"/>
                <a:ea typeface="Roboto Light"/>
                <a:cs typeface="Roboto Light"/>
                <a:sym typeface="Roboto Light"/>
              </a:rPr>
              <a:t>Mark same face on each edge of magnet with Sharpie</a:t>
            </a:r>
            <a:endParaRPr>
              <a:solidFill>
                <a:srgbClr val="FFFFFF"/>
              </a:solidFill>
              <a:latin typeface="Roboto Light"/>
              <a:ea typeface="Roboto Light"/>
              <a:cs typeface="Roboto Light"/>
              <a:sym typeface="Roboto Light"/>
            </a:endParaRPr>
          </a:p>
          <a:p>
            <a:pPr marL="457200" lvl="0" indent="-304800" algn="l" rtl="0">
              <a:spcBef>
                <a:spcPts val="0"/>
              </a:spcBef>
              <a:spcAft>
                <a:spcPts val="0"/>
              </a:spcAft>
              <a:buClr>
                <a:srgbClr val="FFFFFF"/>
              </a:buClr>
              <a:buSzPts val="1200"/>
              <a:buFont typeface="Roboto Light"/>
              <a:buAutoNum type="arabicPeriod"/>
            </a:pPr>
            <a:r>
              <a:rPr lang="en">
                <a:solidFill>
                  <a:srgbClr val="FFFFFF"/>
                </a:solidFill>
                <a:latin typeface="Roboto Light"/>
                <a:ea typeface="Roboto Light"/>
                <a:cs typeface="Roboto Light"/>
                <a:sym typeface="Roboto Light"/>
              </a:rPr>
              <a:t>Place magnets on one steel plate in the configuration shown</a:t>
            </a:r>
            <a:endParaRPr>
              <a:solidFill>
                <a:srgbClr val="FFFFFF"/>
              </a:solidFill>
              <a:latin typeface="Roboto Light"/>
              <a:ea typeface="Roboto Light"/>
              <a:cs typeface="Roboto Light"/>
              <a:sym typeface="Roboto Light"/>
            </a:endParaRPr>
          </a:p>
          <a:p>
            <a:pPr marL="457200" lvl="0" indent="-304800" algn="l" rtl="0">
              <a:spcBef>
                <a:spcPts val="0"/>
              </a:spcBef>
              <a:spcAft>
                <a:spcPts val="0"/>
              </a:spcAft>
              <a:buClr>
                <a:srgbClr val="FFFFFF"/>
              </a:buClr>
              <a:buSzPts val="1200"/>
              <a:buFont typeface="Roboto Light"/>
              <a:buAutoNum type="arabicPeriod"/>
            </a:pPr>
            <a:r>
              <a:rPr lang="en">
                <a:solidFill>
                  <a:srgbClr val="FFFFFF"/>
                </a:solidFill>
                <a:latin typeface="Roboto Light"/>
                <a:ea typeface="Roboto Light"/>
                <a:cs typeface="Roboto Light"/>
                <a:sym typeface="Roboto Light"/>
              </a:rPr>
              <a:t>Apply epoxy between each magnet </a:t>
            </a:r>
            <a:endParaRPr>
              <a:solidFill>
                <a:srgbClr val="FFFFFF"/>
              </a:solidFill>
              <a:latin typeface="Roboto Light"/>
              <a:ea typeface="Roboto Light"/>
              <a:cs typeface="Roboto Light"/>
              <a:sym typeface="Roboto Light"/>
            </a:endParaRPr>
          </a:p>
          <a:p>
            <a:pPr marL="457200" lvl="0" indent="-304800" algn="l" rtl="0">
              <a:spcBef>
                <a:spcPts val="0"/>
              </a:spcBef>
              <a:spcAft>
                <a:spcPts val="0"/>
              </a:spcAft>
              <a:buClr>
                <a:srgbClr val="FFFFFF"/>
              </a:buClr>
              <a:buSzPts val="1200"/>
              <a:buFont typeface="Roboto Light"/>
              <a:buAutoNum type="arabicPeriod"/>
            </a:pPr>
            <a:r>
              <a:rPr lang="en">
                <a:solidFill>
                  <a:srgbClr val="FFFFFF"/>
                </a:solidFill>
                <a:latin typeface="Roboto Light"/>
                <a:ea typeface="Roboto Light"/>
                <a:cs typeface="Roboto Light"/>
                <a:sym typeface="Roboto Light"/>
              </a:rPr>
              <a:t>Place the second steel place on the other side of the magnets</a:t>
            </a:r>
            <a:endParaRPr>
              <a:solidFill>
                <a:srgbClr val="FFFFFF"/>
              </a:solidFill>
              <a:latin typeface="Roboto Light"/>
              <a:ea typeface="Roboto Light"/>
              <a:cs typeface="Roboto Light"/>
              <a:sym typeface="Roboto Light"/>
            </a:endParaRPr>
          </a:p>
          <a:p>
            <a:pPr marL="457200" lvl="0" indent="-304800" algn="l" rtl="0">
              <a:spcBef>
                <a:spcPts val="0"/>
              </a:spcBef>
              <a:spcAft>
                <a:spcPts val="0"/>
              </a:spcAft>
              <a:buClr>
                <a:srgbClr val="FFFFFF"/>
              </a:buClr>
              <a:buSzPts val="1200"/>
              <a:buFont typeface="Roboto Light"/>
              <a:buAutoNum type="arabicPeriod"/>
            </a:pPr>
            <a:r>
              <a:rPr lang="en">
                <a:solidFill>
                  <a:srgbClr val="FFFFFF"/>
                </a:solidFill>
                <a:latin typeface="Roboto Light"/>
                <a:ea typeface="Roboto Light"/>
                <a:cs typeface="Roboto Light"/>
                <a:sym typeface="Roboto Light"/>
              </a:rPr>
              <a:t>Use a straight edge to sandwich the magnets together in the plates</a:t>
            </a:r>
            <a:endParaRPr>
              <a:solidFill>
                <a:srgbClr val="FFFFFF"/>
              </a:solidFill>
              <a:latin typeface="Roboto Light"/>
              <a:ea typeface="Roboto Light"/>
              <a:cs typeface="Roboto Light"/>
              <a:sym typeface="Roboto Light"/>
            </a:endParaRPr>
          </a:p>
          <a:p>
            <a:pPr marL="457200" lvl="0" indent="-304800" algn="l" rtl="0">
              <a:spcBef>
                <a:spcPts val="0"/>
              </a:spcBef>
              <a:spcAft>
                <a:spcPts val="0"/>
              </a:spcAft>
              <a:buClr>
                <a:srgbClr val="FFFFFF"/>
              </a:buClr>
              <a:buSzPts val="1200"/>
              <a:buFont typeface="Roboto Light"/>
              <a:buAutoNum type="arabicPeriod"/>
            </a:pPr>
            <a:r>
              <a:rPr lang="en">
                <a:solidFill>
                  <a:srgbClr val="FFFFFF"/>
                </a:solidFill>
                <a:latin typeface="Roboto Light"/>
                <a:ea typeface="Roboto Light"/>
                <a:cs typeface="Roboto Light"/>
                <a:sym typeface="Roboto Light"/>
              </a:rPr>
              <a:t>Allow epoxy to cure for 24 hours before removing from plates</a:t>
            </a:r>
            <a:endParaRPr>
              <a:solidFill>
                <a:srgbClr val="FFFFFF"/>
              </a:solidFill>
              <a:latin typeface="Roboto Light"/>
              <a:ea typeface="Roboto Light"/>
              <a:cs typeface="Roboto Light"/>
              <a:sym typeface="Roboto Light"/>
            </a:endParaRPr>
          </a:p>
          <a:p>
            <a:pPr marL="0" lvl="0" indent="0" algn="l" rtl="0">
              <a:spcBef>
                <a:spcPts val="0"/>
              </a:spcBef>
              <a:spcAft>
                <a:spcPts val="0"/>
              </a:spcAft>
              <a:buNone/>
            </a:pPr>
            <a:endParaRPr>
              <a:solidFill>
                <a:srgbClr val="FFFFFF"/>
              </a:solidFill>
              <a:latin typeface="Roboto"/>
              <a:ea typeface="Roboto"/>
              <a:cs typeface="Roboto"/>
              <a:sym typeface="Roboto"/>
            </a:endParaRPr>
          </a:p>
        </p:txBody>
      </p:sp>
      <p:sp>
        <p:nvSpPr>
          <p:cNvPr id="208" name="Google Shape;208;p23"/>
          <p:cNvSpPr/>
          <p:nvPr/>
        </p:nvSpPr>
        <p:spPr>
          <a:xfrm>
            <a:off x="259575" y="341525"/>
            <a:ext cx="8724000" cy="1011000"/>
          </a:xfrm>
          <a:prstGeom prst="corner">
            <a:avLst>
              <a:gd name="adj1" fmla="val 5634"/>
              <a:gd name="adj2" fmla="val 5519"/>
            </a:avLst>
          </a:prstGeom>
          <a:solidFill>
            <a:srgbClr val="4DD0E1"/>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9" name="Google Shape;209;p23"/>
          <p:cNvPicPr preferRelativeResize="0"/>
          <p:nvPr/>
        </p:nvPicPr>
        <p:blipFill>
          <a:blip r:embed="rId3">
            <a:alphaModFix/>
          </a:blip>
          <a:stretch>
            <a:fillRect/>
          </a:stretch>
        </p:blipFill>
        <p:spPr>
          <a:xfrm>
            <a:off x="210000" y="3247966"/>
            <a:ext cx="1804612" cy="1454937"/>
          </a:xfrm>
          <a:prstGeom prst="rect">
            <a:avLst/>
          </a:prstGeom>
          <a:noFill/>
          <a:ln>
            <a:noFill/>
          </a:ln>
        </p:spPr>
      </p:pic>
      <p:pic>
        <p:nvPicPr>
          <p:cNvPr id="210" name="Google Shape;210;p23"/>
          <p:cNvPicPr preferRelativeResize="0"/>
          <p:nvPr/>
        </p:nvPicPr>
        <p:blipFill>
          <a:blip r:embed="rId4">
            <a:alphaModFix/>
          </a:blip>
          <a:stretch>
            <a:fillRect/>
          </a:stretch>
        </p:blipFill>
        <p:spPr>
          <a:xfrm>
            <a:off x="3807593" y="3247951"/>
            <a:ext cx="1804612" cy="1454945"/>
          </a:xfrm>
          <a:prstGeom prst="rect">
            <a:avLst/>
          </a:prstGeom>
          <a:noFill/>
          <a:ln>
            <a:noFill/>
          </a:ln>
        </p:spPr>
      </p:pic>
      <p:pic>
        <p:nvPicPr>
          <p:cNvPr id="211" name="Google Shape;211;p23"/>
          <p:cNvPicPr preferRelativeResize="0"/>
          <p:nvPr/>
        </p:nvPicPr>
        <p:blipFill>
          <a:blip r:embed="rId5">
            <a:alphaModFix/>
          </a:blip>
          <a:stretch>
            <a:fillRect/>
          </a:stretch>
        </p:blipFill>
        <p:spPr>
          <a:xfrm>
            <a:off x="5612239" y="3247951"/>
            <a:ext cx="1804612" cy="1454945"/>
          </a:xfrm>
          <a:prstGeom prst="rect">
            <a:avLst/>
          </a:prstGeom>
          <a:noFill/>
          <a:ln>
            <a:noFill/>
          </a:ln>
        </p:spPr>
      </p:pic>
      <p:pic>
        <p:nvPicPr>
          <p:cNvPr id="212" name="Google Shape;212;p23"/>
          <p:cNvPicPr preferRelativeResize="0"/>
          <p:nvPr/>
        </p:nvPicPr>
        <p:blipFill rotWithShape="1">
          <a:blip r:embed="rId6">
            <a:alphaModFix/>
          </a:blip>
          <a:srcRect b="33603"/>
          <a:stretch/>
        </p:blipFill>
        <p:spPr>
          <a:xfrm>
            <a:off x="7405187" y="3247951"/>
            <a:ext cx="1528813" cy="1454927"/>
          </a:xfrm>
          <a:prstGeom prst="rect">
            <a:avLst/>
          </a:prstGeom>
          <a:noFill/>
          <a:ln>
            <a:noFill/>
          </a:ln>
        </p:spPr>
      </p:pic>
      <p:grpSp>
        <p:nvGrpSpPr>
          <p:cNvPr id="213" name="Google Shape;213;p23"/>
          <p:cNvGrpSpPr/>
          <p:nvPr/>
        </p:nvGrpSpPr>
        <p:grpSpPr>
          <a:xfrm>
            <a:off x="6080690" y="2009827"/>
            <a:ext cx="2050448" cy="410144"/>
            <a:chOff x="-845160" y="2607402"/>
            <a:chExt cx="2050448" cy="410144"/>
          </a:xfrm>
        </p:grpSpPr>
        <p:grpSp>
          <p:nvGrpSpPr>
            <p:cNvPr id="214" name="Google Shape;214;p23"/>
            <p:cNvGrpSpPr/>
            <p:nvPr/>
          </p:nvGrpSpPr>
          <p:grpSpPr>
            <a:xfrm rot="10800000">
              <a:off x="-845160" y="2607425"/>
              <a:ext cx="410091" cy="410100"/>
              <a:chOff x="-714575" y="1132000"/>
              <a:chExt cx="438600" cy="410100"/>
            </a:xfrm>
          </p:grpSpPr>
          <p:sp>
            <p:nvSpPr>
              <p:cNvPr id="215" name="Google Shape;215;p23"/>
              <p:cNvSpPr/>
              <p:nvPr/>
            </p:nvSpPr>
            <p:spPr>
              <a:xfrm>
                <a:off x="-714575" y="1132000"/>
                <a:ext cx="438600" cy="410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3"/>
              <p:cNvSpPr/>
              <p:nvPr/>
            </p:nvSpPr>
            <p:spPr>
              <a:xfrm>
                <a:off x="-646490" y="1209700"/>
                <a:ext cx="333000" cy="254700"/>
              </a:xfrm>
              <a:prstGeom prst="rightArrow">
                <a:avLst>
                  <a:gd name="adj1" fmla="val 50000"/>
                  <a:gd name="adj2"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217;p23"/>
            <p:cNvGrpSpPr/>
            <p:nvPr/>
          </p:nvGrpSpPr>
          <p:grpSpPr>
            <a:xfrm rot="5400000">
              <a:off x="-435060" y="2607425"/>
              <a:ext cx="410091" cy="410100"/>
              <a:chOff x="-714575" y="1132000"/>
              <a:chExt cx="438600" cy="410100"/>
            </a:xfrm>
          </p:grpSpPr>
          <p:sp>
            <p:nvSpPr>
              <p:cNvPr id="218" name="Google Shape;218;p23"/>
              <p:cNvSpPr/>
              <p:nvPr/>
            </p:nvSpPr>
            <p:spPr>
              <a:xfrm>
                <a:off x="-714575" y="1132000"/>
                <a:ext cx="438600" cy="410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3"/>
              <p:cNvSpPr/>
              <p:nvPr/>
            </p:nvSpPr>
            <p:spPr>
              <a:xfrm>
                <a:off x="-646490" y="1209700"/>
                <a:ext cx="333000" cy="254700"/>
              </a:xfrm>
              <a:prstGeom prst="rightArrow">
                <a:avLst>
                  <a:gd name="adj1" fmla="val 50000"/>
                  <a:gd name="adj2"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23"/>
            <p:cNvGrpSpPr/>
            <p:nvPr/>
          </p:nvGrpSpPr>
          <p:grpSpPr>
            <a:xfrm>
              <a:off x="-24985" y="2607425"/>
              <a:ext cx="410091" cy="410100"/>
              <a:chOff x="-714575" y="1132000"/>
              <a:chExt cx="438600" cy="410100"/>
            </a:xfrm>
          </p:grpSpPr>
          <p:sp>
            <p:nvSpPr>
              <p:cNvPr id="221" name="Google Shape;221;p23"/>
              <p:cNvSpPr/>
              <p:nvPr/>
            </p:nvSpPr>
            <p:spPr>
              <a:xfrm>
                <a:off x="-714575" y="1132000"/>
                <a:ext cx="438600" cy="410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3"/>
              <p:cNvSpPr/>
              <p:nvPr/>
            </p:nvSpPr>
            <p:spPr>
              <a:xfrm>
                <a:off x="-646490" y="1209700"/>
                <a:ext cx="333000" cy="254700"/>
              </a:xfrm>
              <a:prstGeom prst="rightArrow">
                <a:avLst>
                  <a:gd name="adj1" fmla="val 50000"/>
                  <a:gd name="adj2"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23"/>
            <p:cNvGrpSpPr/>
            <p:nvPr/>
          </p:nvGrpSpPr>
          <p:grpSpPr>
            <a:xfrm rot="-5400000">
              <a:off x="385095" y="2607423"/>
              <a:ext cx="410091" cy="410100"/>
              <a:chOff x="-714575" y="1132000"/>
              <a:chExt cx="438600" cy="410100"/>
            </a:xfrm>
          </p:grpSpPr>
          <p:sp>
            <p:nvSpPr>
              <p:cNvPr id="224" name="Google Shape;224;p23"/>
              <p:cNvSpPr/>
              <p:nvPr/>
            </p:nvSpPr>
            <p:spPr>
              <a:xfrm>
                <a:off x="-714575" y="1132000"/>
                <a:ext cx="438600" cy="410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3"/>
              <p:cNvSpPr/>
              <p:nvPr/>
            </p:nvSpPr>
            <p:spPr>
              <a:xfrm>
                <a:off x="-646490" y="1209700"/>
                <a:ext cx="333000" cy="254700"/>
              </a:xfrm>
              <a:prstGeom prst="rightArrow">
                <a:avLst>
                  <a:gd name="adj1" fmla="val 50000"/>
                  <a:gd name="adj2"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23"/>
            <p:cNvGrpSpPr/>
            <p:nvPr/>
          </p:nvGrpSpPr>
          <p:grpSpPr>
            <a:xfrm rot="10799632">
              <a:off x="795197" y="2607424"/>
              <a:ext cx="410091" cy="410100"/>
              <a:chOff x="-714575" y="1132000"/>
              <a:chExt cx="438600" cy="410100"/>
            </a:xfrm>
          </p:grpSpPr>
          <p:sp>
            <p:nvSpPr>
              <p:cNvPr id="227" name="Google Shape;227;p23"/>
              <p:cNvSpPr/>
              <p:nvPr/>
            </p:nvSpPr>
            <p:spPr>
              <a:xfrm>
                <a:off x="-714575" y="1132000"/>
                <a:ext cx="438600" cy="410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3"/>
              <p:cNvSpPr/>
              <p:nvPr/>
            </p:nvSpPr>
            <p:spPr>
              <a:xfrm>
                <a:off x="-646490" y="1209700"/>
                <a:ext cx="333000" cy="254700"/>
              </a:xfrm>
              <a:prstGeom prst="rightArrow">
                <a:avLst>
                  <a:gd name="adj1" fmla="val 50000"/>
                  <a:gd name="adj2"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29" name="Google Shape;229;p23"/>
          <p:cNvPicPr preferRelativeResize="0"/>
          <p:nvPr/>
        </p:nvPicPr>
        <p:blipFill>
          <a:blip r:embed="rId7">
            <a:alphaModFix/>
          </a:blip>
          <a:stretch>
            <a:fillRect/>
          </a:stretch>
        </p:blipFill>
        <p:spPr>
          <a:xfrm>
            <a:off x="2014630" y="3247950"/>
            <a:ext cx="1804612" cy="1454945"/>
          </a:xfrm>
          <a:prstGeom prst="rect">
            <a:avLst/>
          </a:prstGeom>
          <a:noFill/>
          <a:ln>
            <a:noFill/>
          </a:ln>
        </p:spPr>
      </p:pic>
      <p:cxnSp>
        <p:nvCxnSpPr>
          <p:cNvPr id="230" name="Google Shape;230;p23"/>
          <p:cNvCxnSpPr/>
          <p:nvPr/>
        </p:nvCxnSpPr>
        <p:spPr>
          <a:xfrm rot="10800000" flipH="1">
            <a:off x="5023225" y="2157750"/>
            <a:ext cx="905700" cy="7200"/>
          </a:xfrm>
          <a:prstGeom prst="straightConnector1">
            <a:avLst/>
          </a:prstGeom>
          <a:noFill/>
          <a:ln w="9525" cap="flat" cmpd="sng">
            <a:solidFill>
              <a:srgbClr val="FFFFFF"/>
            </a:solidFill>
            <a:prstDash val="solid"/>
            <a:round/>
            <a:headEnd type="none" w="med" len="med"/>
            <a:tailEnd type="triangle" w="med" len="med"/>
          </a:ln>
        </p:spPr>
      </p:cxnSp>
      <p:sp>
        <p:nvSpPr>
          <p:cNvPr id="231" name="Google Shape;231;p23"/>
          <p:cNvSpPr txBox="1"/>
          <p:nvPr/>
        </p:nvSpPr>
        <p:spPr>
          <a:xfrm>
            <a:off x="6348673" y="4649774"/>
            <a:ext cx="29160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FFFFFF"/>
                </a:solidFill>
                <a:latin typeface="Roboto"/>
                <a:ea typeface="Roboto"/>
                <a:cs typeface="Roboto"/>
                <a:sym typeface="Roboto"/>
              </a:rPr>
              <a:t>Figure 10</a:t>
            </a:r>
            <a:r>
              <a:rPr lang="en" sz="1100">
                <a:solidFill>
                  <a:srgbClr val="FFFFFF"/>
                </a:solidFill>
                <a:latin typeface="Roboto Light"/>
                <a:ea typeface="Roboto Light"/>
                <a:cs typeface="Roboto Light"/>
                <a:sym typeface="Roboto Light"/>
              </a:rPr>
              <a:t>: Procedure Steps 1, 3, 5, 6, and 7 </a:t>
            </a:r>
            <a:endParaRPr sz="1100">
              <a:solidFill>
                <a:srgbClr val="FFFFFF"/>
              </a:solidFill>
              <a:latin typeface="Roboto Light"/>
              <a:ea typeface="Roboto Light"/>
              <a:cs typeface="Roboto Light"/>
              <a:sym typeface="Roboto Light"/>
            </a:endParaRPr>
          </a:p>
        </p:txBody>
      </p:sp>
      <p:sp>
        <p:nvSpPr>
          <p:cNvPr id="232" name="Google Shape;232;p23"/>
          <p:cNvSpPr txBox="1"/>
          <p:nvPr/>
        </p:nvSpPr>
        <p:spPr>
          <a:xfrm>
            <a:off x="5974554" y="2371557"/>
            <a:ext cx="25212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FFFFFF"/>
                </a:solidFill>
                <a:latin typeface="Roboto"/>
                <a:ea typeface="Roboto"/>
                <a:cs typeface="Roboto"/>
                <a:sym typeface="Roboto"/>
              </a:rPr>
              <a:t>Figure 9</a:t>
            </a:r>
            <a:r>
              <a:rPr lang="en" sz="1100">
                <a:solidFill>
                  <a:srgbClr val="FFFFFF"/>
                </a:solidFill>
                <a:latin typeface="Roboto Light"/>
                <a:ea typeface="Roboto Light"/>
                <a:cs typeface="Roboto Light"/>
                <a:sym typeface="Roboto Light"/>
              </a:rPr>
              <a:t>: Halbach Array Arrangement</a:t>
            </a:r>
            <a:endParaRPr sz="1100">
              <a:solidFill>
                <a:srgbClr val="FFFFFF"/>
              </a:solidFill>
              <a:latin typeface="Roboto Light"/>
              <a:ea typeface="Roboto Light"/>
              <a:cs typeface="Roboto Light"/>
              <a:sym typeface="Roboto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Slab"/>
                <a:ea typeface="Roboto Slab"/>
                <a:cs typeface="Roboto Slab"/>
                <a:sym typeface="Roboto Slab"/>
              </a:rPr>
              <a:t>Prototype X Construction Procedures</a:t>
            </a:r>
            <a:endParaRPr>
              <a:latin typeface="Roboto Slab"/>
              <a:ea typeface="Roboto Slab"/>
              <a:cs typeface="Roboto Slab"/>
              <a:sym typeface="Roboto Slab"/>
            </a:endParaRPr>
          </a:p>
        </p:txBody>
      </p:sp>
      <p:sp>
        <p:nvSpPr>
          <p:cNvPr id="238" name="Google Shape;238;p24"/>
          <p:cNvSpPr txBox="1">
            <a:spLocks noGrp="1"/>
          </p:cNvSpPr>
          <p:nvPr>
            <p:ph type="body" idx="1"/>
          </p:nvPr>
        </p:nvSpPr>
        <p:spPr>
          <a:xfrm>
            <a:off x="311700" y="1000075"/>
            <a:ext cx="6272700" cy="395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accent5"/>
                </a:solidFill>
                <a:latin typeface="Roboto"/>
                <a:ea typeface="Roboto"/>
                <a:cs typeface="Roboto"/>
                <a:sym typeface="Roboto"/>
              </a:rPr>
              <a:t>Shoe Preparation</a:t>
            </a:r>
            <a:endParaRPr sz="1200">
              <a:solidFill>
                <a:schemeClr val="accent5"/>
              </a:solidFill>
              <a:latin typeface="Roboto"/>
              <a:ea typeface="Roboto"/>
              <a:cs typeface="Roboto"/>
              <a:sym typeface="Roboto"/>
            </a:endParaRPr>
          </a:p>
          <a:p>
            <a:pPr marL="457200" lvl="0" indent="-298450" algn="l" rtl="0">
              <a:lnSpc>
                <a:spcPct val="100000"/>
              </a:lnSpc>
              <a:spcBef>
                <a:spcPts val="0"/>
              </a:spcBef>
              <a:spcAft>
                <a:spcPts val="0"/>
              </a:spcAft>
              <a:buClr>
                <a:srgbClr val="FFFFFF"/>
              </a:buClr>
              <a:buSzPts val="1100"/>
              <a:buFont typeface="Roboto Light"/>
              <a:buAutoNum type="arabicPeriod"/>
            </a:pPr>
            <a:r>
              <a:rPr lang="en" sz="1100">
                <a:solidFill>
                  <a:srgbClr val="FFFFFF"/>
                </a:solidFill>
                <a:latin typeface="Roboto Light"/>
                <a:ea typeface="Roboto Light"/>
                <a:cs typeface="Roboto Light"/>
                <a:sym typeface="Roboto Light"/>
              </a:rPr>
              <a:t>Remove the midsole and upper shoe body from the shoe to reveal the sole</a:t>
            </a:r>
            <a:endParaRPr sz="1100">
              <a:solidFill>
                <a:srgbClr val="FFFFFF"/>
              </a:solidFill>
              <a:latin typeface="Roboto Light"/>
              <a:ea typeface="Roboto Light"/>
              <a:cs typeface="Roboto Light"/>
              <a:sym typeface="Roboto Light"/>
            </a:endParaRPr>
          </a:p>
          <a:p>
            <a:pPr marL="457200" lvl="0" indent="-298450" algn="l" rtl="0">
              <a:lnSpc>
                <a:spcPct val="100000"/>
              </a:lnSpc>
              <a:spcBef>
                <a:spcPts val="0"/>
              </a:spcBef>
              <a:spcAft>
                <a:spcPts val="0"/>
              </a:spcAft>
              <a:buClr>
                <a:srgbClr val="FFFFFF"/>
              </a:buClr>
              <a:buSzPts val="1100"/>
              <a:buFont typeface="Roboto Light"/>
              <a:buAutoNum type="arabicPeriod"/>
            </a:pPr>
            <a:r>
              <a:rPr lang="en" sz="1100">
                <a:solidFill>
                  <a:srgbClr val="FFFFFF"/>
                </a:solidFill>
                <a:latin typeface="Roboto Light"/>
                <a:ea typeface="Roboto Light"/>
                <a:cs typeface="Roboto Light"/>
                <a:sym typeface="Roboto Light"/>
              </a:rPr>
              <a:t>Find the locations the magnets based on the model created and mark their locations with a sharpie</a:t>
            </a:r>
            <a:endParaRPr sz="1100">
              <a:solidFill>
                <a:srgbClr val="FFFFFF"/>
              </a:solidFill>
              <a:latin typeface="Roboto Light"/>
              <a:ea typeface="Roboto Light"/>
              <a:cs typeface="Roboto Light"/>
              <a:sym typeface="Roboto Light"/>
            </a:endParaRPr>
          </a:p>
          <a:p>
            <a:pPr marL="457200" lvl="0" indent="-298450" algn="l" rtl="0">
              <a:lnSpc>
                <a:spcPct val="100000"/>
              </a:lnSpc>
              <a:spcBef>
                <a:spcPts val="0"/>
              </a:spcBef>
              <a:spcAft>
                <a:spcPts val="0"/>
              </a:spcAft>
              <a:buClr>
                <a:srgbClr val="FFFFFF"/>
              </a:buClr>
              <a:buSzPts val="1100"/>
              <a:buFont typeface="Roboto Light"/>
              <a:buAutoNum type="arabicPeriod"/>
            </a:pPr>
            <a:r>
              <a:rPr lang="en" sz="1100">
                <a:solidFill>
                  <a:srgbClr val="FFFFFF"/>
                </a:solidFill>
                <a:latin typeface="Roboto Light"/>
                <a:ea typeface="Roboto Light"/>
                <a:cs typeface="Roboto Light"/>
                <a:sym typeface="Roboto Light"/>
              </a:rPr>
              <a:t>Cut the outline of the markings with an utility knife with a depth of 0.8 cm</a:t>
            </a:r>
            <a:endParaRPr sz="1100">
              <a:solidFill>
                <a:srgbClr val="FFFFFF"/>
              </a:solidFill>
              <a:latin typeface="Roboto Light"/>
              <a:ea typeface="Roboto Light"/>
              <a:cs typeface="Roboto Light"/>
              <a:sym typeface="Roboto Light"/>
            </a:endParaRPr>
          </a:p>
          <a:p>
            <a:pPr marL="457200" lvl="0" indent="-298450" algn="l" rtl="0">
              <a:lnSpc>
                <a:spcPct val="100000"/>
              </a:lnSpc>
              <a:spcBef>
                <a:spcPts val="0"/>
              </a:spcBef>
              <a:spcAft>
                <a:spcPts val="0"/>
              </a:spcAft>
              <a:buClr>
                <a:srgbClr val="FFFFFF"/>
              </a:buClr>
              <a:buSzPts val="1100"/>
              <a:buFont typeface="Roboto Light"/>
              <a:buAutoNum type="arabicPeriod"/>
            </a:pPr>
            <a:r>
              <a:rPr lang="en" sz="1100">
                <a:solidFill>
                  <a:srgbClr val="FFFFFF"/>
                </a:solidFill>
                <a:latin typeface="Roboto Light"/>
                <a:ea typeface="Roboto Light"/>
                <a:cs typeface="Roboto Light"/>
                <a:sym typeface="Roboto Light"/>
              </a:rPr>
              <a:t>Bore out the outline with a utility knife for all the outlines to a depth of 0.8 cm</a:t>
            </a:r>
            <a:endParaRPr sz="1100">
              <a:solidFill>
                <a:srgbClr val="FFFFFF"/>
              </a:solidFill>
              <a:latin typeface="Roboto Light"/>
              <a:ea typeface="Roboto Light"/>
              <a:cs typeface="Roboto Light"/>
              <a:sym typeface="Roboto Light"/>
            </a:endParaRPr>
          </a:p>
          <a:p>
            <a:pPr marL="0" lvl="0" indent="0" algn="l" rtl="0">
              <a:lnSpc>
                <a:spcPct val="100000"/>
              </a:lnSpc>
              <a:spcBef>
                <a:spcPts val="0"/>
              </a:spcBef>
              <a:spcAft>
                <a:spcPts val="0"/>
              </a:spcAft>
              <a:buNone/>
            </a:pPr>
            <a:r>
              <a:rPr lang="en" sz="1200">
                <a:solidFill>
                  <a:schemeClr val="dk1"/>
                </a:solidFill>
                <a:latin typeface="Roboto Light"/>
                <a:ea typeface="Roboto Light"/>
                <a:cs typeface="Roboto Light"/>
                <a:sym typeface="Roboto Light"/>
              </a:rPr>
              <a:t> </a:t>
            </a:r>
            <a:endParaRPr sz="1200">
              <a:solidFill>
                <a:schemeClr val="dk1"/>
              </a:solidFill>
              <a:latin typeface="Roboto Light"/>
              <a:ea typeface="Roboto Light"/>
              <a:cs typeface="Roboto Light"/>
              <a:sym typeface="Roboto Light"/>
            </a:endParaRPr>
          </a:p>
          <a:p>
            <a:pPr marL="0" lvl="0" indent="0" algn="l" rtl="0">
              <a:spcBef>
                <a:spcPts val="0"/>
              </a:spcBef>
              <a:spcAft>
                <a:spcPts val="0"/>
              </a:spcAft>
              <a:buNone/>
            </a:pPr>
            <a:r>
              <a:rPr lang="en" sz="1200">
                <a:solidFill>
                  <a:schemeClr val="accent5"/>
                </a:solidFill>
                <a:latin typeface="Roboto"/>
                <a:ea typeface="Roboto"/>
                <a:cs typeface="Roboto"/>
                <a:sym typeface="Roboto"/>
              </a:rPr>
              <a:t>Magnetic Fixture</a:t>
            </a:r>
            <a:endParaRPr sz="1200">
              <a:solidFill>
                <a:schemeClr val="dk1"/>
              </a:solidFill>
              <a:latin typeface="Roboto Light"/>
              <a:ea typeface="Roboto Light"/>
              <a:cs typeface="Roboto Light"/>
              <a:sym typeface="Roboto Light"/>
            </a:endParaRPr>
          </a:p>
          <a:p>
            <a:pPr marL="457200" marR="0" lvl="0" indent="-298450" algn="l" rtl="0">
              <a:lnSpc>
                <a:spcPct val="100000"/>
              </a:lnSpc>
              <a:spcBef>
                <a:spcPts val="0"/>
              </a:spcBef>
              <a:spcAft>
                <a:spcPts val="0"/>
              </a:spcAft>
              <a:buClr>
                <a:schemeClr val="dk1"/>
              </a:buClr>
              <a:buSzPts val="1100"/>
              <a:buFont typeface="Roboto Light"/>
              <a:buAutoNum type="arabicPeriod"/>
            </a:pPr>
            <a:r>
              <a:rPr lang="en" sz="1100">
                <a:solidFill>
                  <a:schemeClr val="dk1"/>
                </a:solidFill>
                <a:latin typeface="Roboto Light"/>
                <a:ea typeface="Roboto Light"/>
                <a:cs typeface="Roboto Light"/>
                <a:sym typeface="Roboto Light"/>
              </a:rPr>
              <a:t>Place the Halbach Arrays loosely on top of their holes with 2-part epoxy resin on the top</a:t>
            </a:r>
            <a:endParaRPr sz="1100">
              <a:solidFill>
                <a:schemeClr val="dk1"/>
              </a:solidFill>
              <a:latin typeface="Roboto Light"/>
              <a:ea typeface="Roboto Light"/>
              <a:cs typeface="Roboto Light"/>
              <a:sym typeface="Roboto Light"/>
            </a:endParaRPr>
          </a:p>
          <a:p>
            <a:pPr marL="457200" marR="0" lvl="0" indent="-298450" algn="l" rtl="0">
              <a:lnSpc>
                <a:spcPct val="100000"/>
              </a:lnSpc>
              <a:spcBef>
                <a:spcPts val="0"/>
              </a:spcBef>
              <a:spcAft>
                <a:spcPts val="0"/>
              </a:spcAft>
              <a:buClr>
                <a:schemeClr val="dk1"/>
              </a:buClr>
              <a:buSzPts val="1100"/>
              <a:buFont typeface="Roboto Light"/>
              <a:buAutoNum type="arabicPeriod"/>
            </a:pPr>
            <a:r>
              <a:rPr lang="en" sz="1100">
                <a:solidFill>
                  <a:schemeClr val="dk1"/>
                </a:solidFill>
                <a:latin typeface="Roboto Light"/>
                <a:ea typeface="Roboto Light"/>
                <a:cs typeface="Roboto Light"/>
                <a:sym typeface="Roboto Light"/>
              </a:rPr>
              <a:t>Align the midsole onto the its original position in the shoe and place the Halbach Arrays on the other side of the midsole to act as a “clamp” to keep the them in their intended positions during gluing</a:t>
            </a:r>
            <a:endParaRPr sz="1100">
              <a:solidFill>
                <a:schemeClr val="dk1"/>
              </a:solidFill>
              <a:latin typeface="Roboto Light"/>
              <a:ea typeface="Roboto Light"/>
              <a:cs typeface="Roboto Light"/>
              <a:sym typeface="Roboto Light"/>
            </a:endParaRPr>
          </a:p>
          <a:p>
            <a:pPr marL="457200" marR="0" lvl="0" indent="-298450" algn="l" rtl="0">
              <a:lnSpc>
                <a:spcPct val="100000"/>
              </a:lnSpc>
              <a:spcBef>
                <a:spcPts val="0"/>
              </a:spcBef>
              <a:spcAft>
                <a:spcPts val="0"/>
              </a:spcAft>
              <a:buClr>
                <a:schemeClr val="dk1"/>
              </a:buClr>
              <a:buSzPts val="1100"/>
              <a:buFont typeface="Roboto Light"/>
              <a:buAutoNum type="arabicPeriod"/>
            </a:pPr>
            <a:r>
              <a:rPr lang="en" sz="1100">
                <a:solidFill>
                  <a:schemeClr val="dk1"/>
                </a:solidFill>
                <a:latin typeface="Roboto Light"/>
                <a:ea typeface="Roboto Light"/>
                <a:cs typeface="Roboto Light"/>
                <a:sym typeface="Roboto Light"/>
              </a:rPr>
              <a:t>Let the epoxy dry</a:t>
            </a:r>
            <a:endParaRPr sz="1100">
              <a:solidFill>
                <a:schemeClr val="dk1"/>
              </a:solidFill>
              <a:latin typeface="Roboto Light"/>
              <a:ea typeface="Roboto Light"/>
              <a:cs typeface="Roboto Light"/>
              <a:sym typeface="Roboto Light"/>
            </a:endParaRPr>
          </a:p>
          <a:p>
            <a:pPr marL="457200" marR="0" lvl="0" indent="-298450" algn="l" rtl="0">
              <a:lnSpc>
                <a:spcPct val="100000"/>
              </a:lnSpc>
              <a:spcBef>
                <a:spcPts val="0"/>
              </a:spcBef>
              <a:spcAft>
                <a:spcPts val="0"/>
              </a:spcAft>
              <a:buClr>
                <a:schemeClr val="dk1"/>
              </a:buClr>
              <a:buSzPts val="1100"/>
              <a:buFont typeface="Roboto Light"/>
              <a:buAutoNum type="arabicPeriod"/>
            </a:pPr>
            <a:r>
              <a:rPr lang="en" sz="1100">
                <a:solidFill>
                  <a:schemeClr val="dk1"/>
                </a:solidFill>
                <a:latin typeface="Roboto Light"/>
                <a:ea typeface="Roboto Light"/>
                <a:cs typeface="Roboto Light"/>
                <a:sym typeface="Roboto Light"/>
              </a:rPr>
              <a:t>Place the corresponding Halbach Arrays with matching polarities facing each other on one side and firmly push it into their holes</a:t>
            </a:r>
            <a:endParaRPr sz="1100">
              <a:solidFill>
                <a:schemeClr val="dk1"/>
              </a:solidFill>
              <a:latin typeface="Roboto Light"/>
              <a:ea typeface="Roboto Light"/>
              <a:cs typeface="Roboto Light"/>
              <a:sym typeface="Roboto Light"/>
            </a:endParaRPr>
          </a:p>
          <a:p>
            <a:pPr marL="0" lvl="0" indent="0" algn="l" rtl="0">
              <a:lnSpc>
                <a:spcPct val="100000"/>
              </a:lnSpc>
              <a:spcBef>
                <a:spcPts val="0"/>
              </a:spcBef>
              <a:spcAft>
                <a:spcPts val="0"/>
              </a:spcAft>
              <a:buNone/>
            </a:pPr>
            <a:r>
              <a:rPr lang="en" sz="1200">
                <a:solidFill>
                  <a:schemeClr val="dk1"/>
                </a:solidFill>
                <a:latin typeface="Roboto Light"/>
                <a:ea typeface="Roboto Light"/>
                <a:cs typeface="Roboto Light"/>
                <a:sym typeface="Roboto Light"/>
              </a:rPr>
              <a:t> </a:t>
            </a:r>
            <a:endParaRPr sz="1200">
              <a:solidFill>
                <a:schemeClr val="dk1"/>
              </a:solidFill>
              <a:latin typeface="Roboto Light"/>
              <a:ea typeface="Roboto Light"/>
              <a:cs typeface="Roboto Light"/>
              <a:sym typeface="Roboto Light"/>
            </a:endParaRPr>
          </a:p>
          <a:p>
            <a:pPr marL="0" lvl="0" indent="0" algn="l" rtl="0">
              <a:spcBef>
                <a:spcPts val="0"/>
              </a:spcBef>
              <a:spcAft>
                <a:spcPts val="0"/>
              </a:spcAft>
              <a:buNone/>
            </a:pPr>
            <a:r>
              <a:rPr lang="en" sz="1200">
                <a:solidFill>
                  <a:schemeClr val="accent5"/>
                </a:solidFill>
                <a:latin typeface="Roboto"/>
                <a:ea typeface="Roboto"/>
                <a:cs typeface="Roboto"/>
                <a:sym typeface="Roboto"/>
              </a:rPr>
              <a:t>Final Assembly</a:t>
            </a:r>
            <a:endParaRPr sz="1200">
              <a:solidFill>
                <a:schemeClr val="dk1"/>
              </a:solidFill>
              <a:latin typeface="Roboto Light"/>
              <a:ea typeface="Roboto Light"/>
              <a:cs typeface="Roboto Light"/>
              <a:sym typeface="Roboto Light"/>
            </a:endParaRPr>
          </a:p>
          <a:p>
            <a:pPr marL="457200" marR="0" lvl="0" indent="-298450" algn="l" rtl="0">
              <a:lnSpc>
                <a:spcPct val="100000"/>
              </a:lnSpc>
              <a:spcBef>
                <a:spcPts val="0"/>
              </a:spcBef>
              <a:spcAft>
                <a:spcPts val="0"/>
              </a:spcAft>
              <a:buClr>
                <a:schemeClr val="dk1"/>
              </a:buClr>
              <a:buSzPts val="1100"/>
              <a:buFont typeface="Roboto Light"/>
              <a:buAutoNum type="arabicPeriod"/>
            </a:pPr>
            <a:r>
              <a:rPr lang="en" sz="1100">
                <a:solidFill>
                  <a:schemeClr val="dk1"/>
                </a:solidFill>
                <a:latin typeface="Roboto Light"/>
                <a:ea typeface="Roboto Light"/>
                <a:cs typeface="Roboto Light"/>
                <a:sym typeface="Roboto Light"/>
              </a:rPr>
              <a:t>Cover the exposed shoe bed with a thin layer of epoxy</a:t>
            </a:r>
            <a:endParaRPr sz="1100">
              <a:solidFill>
                <a:schemeClr val="dk1"/>
              </a:solidFill>
              <a:latin typeface="Roboto Light"/>
              <a:ea typeface="Roboto Light"/>
              <a:cs typeface="Roboto Light"/>
              <a:sym typeface="Roboto Light"/>
            </a:endParaRPr>
          </a:p>
          <a:p>
            <a:pPr marL="457200" marR="0" lvl="0" indent="-298450" algn="l" rtl="0">
              <a:lnSpc>
                <a:spcPct val="100000"/>
              </a:lnSpc>
              <a:spcBef>
                <a:spcPts val="0"/>
              </a:spcBef>
              <a:spcAft>
                <a:spcPts val="0"/>
              </a:spcAft>
              <a:buClr>
                <a:schemeClr val="dk1"/>
              </a:buClr>
              <a:buSzPts val="1100"/>
              <a:buFont typeface="Roboto Light"/>
              <a:buAutoNum type="arabicPeriod"/>
            </a:pPr>
            <a:r>
              <a:rPr lang="en" sz="1100">
                <a:solidFill>
                  <a:schemeClr val="dk1"/>
                </a:solidFill>
                <a:latin typeface="Roboto Light"/>
                <a:ea typeface="Roboto Light"/>
                <a:cs typeface="Roboto Light"/>
                <a:sym typeface="Roboto Light"/>
              </a:rPr>
              <a:t>Carefully align the midsole onto the marks made earlier and resist the magnetic repulsion as much as possible to ensure complete alignment</a:t>
            </a:r>
            <a:endParaRPr sz="1100">
              <a:solidFill>
                <a:schemeClr val="dk1"/>
              </a:solidFill>
              <a:latin typeface="Roboto Light"/>
              <a:ea typeface="Roboto Light"/>
              <a:cs typeface="Roboto Light"/>
              <a:sym typeface="Roboto Light"/>
            </a:endParaRPr>
          </a:p>
          <a:p>
            <a:pPr marL="457200" marR="0" lvl="0" indent="-298450" algn="l" rtl="0">
              <a:lnSpc>
                <a:spcPct val="100000"/>
              </a:lnSpc>
              <a:spcBef>
                <a:spcPts val="0"/>
              </a:spcBef>
              <a:spcAft>
                <a:spcPts val="0"/>
              </a:spcAft>
              <a:buClr>
                <a:schemeClr val="dk1"/>
              </a:buClr>
              <a:buSzPts val="1100"/>
              <a:buFont typeface="Roboto Light"/>
              <a:buAutoNum type="arabicPeriod"/>
            </a:pPr>
            <a:r>
              <a:rPr lang="en" sz="1100">
                <a:solidFill>
                  <a:schemeClr val="dk1"/>
                </a:solidFill>
                <a:latin typeface="Roboto Light"/>
                <a:ea typeface="Roboto Light"/>
                <a:cs typeface="Roboto Light"/>
                <a:sym typeface="Roboto Light"/>
              </a:rPr>
              <a:t>Press down on the midsole to ensure the seal and allow 24 hours to cure</a:t>
            </a:r>
            <a:endParaRPr sz="1100">
              <a:solidFill>
                <a:schemeClr val="accent5"/>
              </a:solidFill>
              <a:latin typeface="Roboto"/>
              <a:ea typeface="Roboto"/>
              <a:cs typeface="Roboto"/>
              <a:sym typeface="Roboto"/>
            </a:endParaRPr>
          </a:p>
        </p:txBody>
      </p:sp>
      <p:sp>
        <p:nvSpPr>
          <p:cNvPr id="239" name="Google Shape;239;p24"/>
          <p:cNvSpPr/>
          <p:nvPr/>
        </p:nvSpPr>
        <p:spPr>
          <a:xfrm>
            <a:off x="233250" y="576000"/>
            <a:ext cx="111000" cy="45675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5"/>
          <p:cNvSpPr/>
          <p:nvPr/>
        </p:nvSpPr>
        <p:spPr>
          <a:xfrm>
            <a:off x="233250" y="-33600"/>
            <a:ext cx="111000" cy="44151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5"/>
          <p:cNvSpPr txBox="1"/>
          <p:nvPr/>
        </p:nvSpPr>
        <p:spPr>
          <a:xfrm>
            <a:off x="350568" y="1772113"/>
            <a:ext cx="31224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FFFFFF"/>
                </a:solidFill>
                <a:latin typeface="Roboto"/>
                <a:ea typeface="Roboto"/>
                <a:cs typeface="Roboto"/>
                <a:sym typeface="Roboto"/>
              </a:rPr>
              <a:t>Figure 11</a:t>
            </a:r>
            <a:r>
              <a:rPr lang="en" sz="1100">
                <a:solidFill>
                  <a:srgbClr val="FFFFFF"/>
                </a:solidFill>
                <a:latin typeface="Roboto Light"/>
                <a:ea typeface="Roboto Light"/>
                <a:cs typeface="Roboto Light"/>
                <a:sym typeface="Roboto Light"/>
              </a:rPr>
              <a:t>: Shoe Preparation Step</a:t>
            </a:r>
            <a:endParaRPr sz="1100">
              <a:solidFill>
                <a:srgbClr val="FFFFFF"/>
              </a:solidFill>
              <a:latin typeface="Roboto Light"/>
              <a:ea typeface="Roboto Light"/>
              <a:cs typeface="Roboto Light"/>
              <a:sym typeface="Roboto Light"/>
            </a:endParaRPr>
          </a:p>
        </p:txBody>
      </p:sp>
      <p:pic>
        <p:nvPicPr>
          <p:cNvPr id="249" name="Google Shape;249;p25"/>
          <p:cNvPicPr preferRelativeResize="0"/>
          <p:nvPr/>
        </p:nvPicPr>
        <p:blipFill rotWithShape="1">
          <a:blip r:embed="rId3">
            <a:alphaModFix/>
          </a:blip>
          <a:srcRect b="4406"/>
          <a:stretch/>
        </p:blipFill>
        <p:spPr>
          <a:xfrm>
            <a:off x="446150" y="70913"/>
            <a:ext cx="2415601" cy="1731792"/>
          </a:xfrm>
          <a:prstGeom prst="rect">
            <a:avLst/>
          </a:prstGeom>
          <a:noFill/>
          <a:ln>
            <a:noFill/>
          </a:ln>
        </p:spPr>
      </p:pic>
      <p:pic>
        <p:nvPicPr>
          <p:cNvPr id="250" name="Google Shape;250;p25"/>
          <p:cNvPicPr preferRelativeResize="0"/>
          <p:nvPr/>
        </p:nvPicPr>
        <p:blipFill>
          <a:blip r:embed="rId4">
            <a:alphaModFix/>
          </a:blip>
          <a:stretch>
            <a:fillRect/>
          </a:stretch>
        </p:blipFill>
        <p:spPr>
          <a:xfrm>
            <a:off x="446150" y="2153475"/>
            <a:ext cx="2415601" cy="1811709"/>
          </a:xfrm>
          <a:prstGeom prst="rect">
            <a:avLst/>
          </a:prstGeom>
          <a:noFill/>
          <a:ln>
            <a:noFill/>
          </a:ln>
        </p:spPr>
      </p:pic>
      <p:grpSp>
        <p:nvGrpSpPr>
          <p:cNvPr id="251" name="Google Shape;251;p25"/>
          <p:cNvGrpSpPr/>
          <p:nvPr/>
        </p:nvGrpSpPr>
        <p:grpSpPr>
          <a:xfrm>
            <a:off x="3045097" y="82463"/>
            <a:ext cx="1773259" cy="1708690"/>
            <a:chOff x="3537000" y="-1203628"/>
            <a:chExt cx="3844048" cy="4159421"/>
          </a:xfrm>
        </p:grpSpPr>
        <p:pic>
          <p:nvPicPr>
            <p:cNvPr id="252" name="Google Shape;252;p25"/>
            <p:cNvPicPr preferRelativeResize="0"/>
            <p:nvPr/>
          </p:nvPicPr>
          <p:blipFill rotWithShape="1">
            <a:blip r:embed="rId5">
              <a:alphaModFix/>
            </a:blip>
            <a:srcRect b="18844"/>
            <a:stretch/>
          </p:blipFill>
          <p:spPr>
            <a:xfrm>
              <a:off x="3537000" y="-1203628"/>
              <a:ext cx="3844048" cy="4159421"/>
            </a:xfrm>
            <a:prstGeom prst="rect">
              <a:avLst/>
            </a:prstGeom>
            <a:noFill/>
            <a:ln>
              <a:noFill/>
            </a:ln>
          </p:spPr>
        </p:pic>
        <p:pic>
          <p:nvPicPr>
            <p:cNvPr id="253" name="Google Shape;253;p25"/>
            <p:cNvPicPr preferRelativeResize="0"/>
            <p:nvPr/>
          </p:nvPicPr>
          <p:blipFill rotWithShape="1">
            <a:blip r:embed="rId5">
              <a:alphaModFix/>
            </a:blip>
            <a:srcRect l="49619" t="49934" r="42920" b="34524"/>
            <a:stretch/>
          </p:blipFill>
          <p:spPr>
            <a:xfrm>
              <a:off x="6106592" y="1242553"/>
              <a:ext cx="286773" cy="796501"/>
            </a:xfrm>
            <a:prstGeom prst="rect">
              <a:avLst/>
            </a:prstGeom>
            <a:noFill/>
            <a:ln>
              <a:noFill/>
            </a:ln>
          </p:spPr>
        </p:pic>
      </p:grpSp>
      <p:sp>
        <p:nvSpPr>
          <p:cNvPr id="254" name="Google Shape;254;p25"/>
          <p:cNvSpPr txBox="1"/>
          <p:nvPr/>
        </p:nvSpPr>
        <p:spPr>
          <a:xfrm>
            <a:off x="2942433" y="1772128"/>
            <a:ext cx="31224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FFFFFF"/>
                </a:solidFill>
                <a:latin typeface="Roboto"/>
                <a:ea typeface="Roboto"/>
                <a:cs typeface="Roboto"/>
                <a:sym typeface="Roboto"/>
              </a:rPr>
              <a:t>Figure 12</a:t>
            </a:r>
            <a:r>
              <a:rPr lang="en" sz="1100">
                <a:solidFill>
                  <a:srgbClr val="FFFFFF"/>
                </a:solidFill>
                <a:latin typeface="Roboto Light"/>
                <a:ea typeface="Roboto Light"/>
                <a:cs typeface="Roboto Light"/>
                <a:sym typeface="Roboto Light"/>
              </a:rPr>
              <a:t>: Magnetic Fixture Step</a:t>
            </a:r>
            <a:endParaRPr sz="1100">
              <a:solidFill>
                <a:srgbClr val="FFFFFF"/>
              </a:solidFill>
              <a:latin typeface="Roboto Light"/>
              <a:ea typeface="Roboto Light"/>
              <a:cs typeface="Roboto Light"/>
              <a:sym typeface="Roboto Light"/>
            </a:endParaRPr>
          </a:p>
        </p:txBody>
      </p:sp>
      <p:sp>
        <p:nvSpPr>
          <p:cNvPr id="255" name="Google Shape;255;p25"/>
          <p:cNvSpPr txBox="1"/>
          <p:nvPr/>
        </p:nvSpPr>
        <p:spPr>
          <a:xfrm>
            <a:off x="350561" y="3922682"/>
            <a:ext cx="31224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FFFFFF"/>
                </a:solidFill>
                <a:latin typeface="Roboto"/>
                <a:ea typeface="Roboto"/>
                <a:cs typeface="Roboto"/>
                <a:sym typeface="Roboto"/>
              </a:rPr>
              <a:t>Figure 13</a:t>
            </a:r>
            <a:r>
              <a:rPr lang="en" sz="1100">
                <a:solidFill>
                  <a:srgbClr val="FFFFFF"/>
                </a:solidFill>
                <a:latin typeface="Roboto Light"/>
                <a:ea typeface="Roboto Light"/>
                <a:cs typeface="Roboto Light"/>
                <a:sym typeface="Roboto Light"/>
              </a:rPr>
              <a:t>: Final Assembly Step</a:t>
            </a:r>
            <a:endParaRPr sz="1100">
              <a:solidFill>
                <a:srgbClr val="FFFFFF"/>
              </a:solidFill>
              <a:latin typeface="Roboto Light"/>
              <a:ea typeface="Roboto Light"/>
              <a:cs typeface="Roboto Light"/>
              <a:sym typeface="Roboto Light"/>
            </a:endParaRPr>
          </a:p>
        </p:txBody>
      </p:sp>
      <p:sp>
        <p:nvSpPr>
          <p:cNvPr id="256" name="Google Shape;256;p25"/>
          <p:cNvSpPr txBox="1"/>
          <p:nvPr/>
        </p:nvSpPr>
        <p:spPr>
          <a:xfrm>
            <a:off x="3045100" y="3922675"/>
            <a:ext cx="28668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FFFFFF"/>
                </a:solidFill>
                <a:latin typeface="Roboto"/>
                <a:ea typeface="Roboto"/>
                <a:cs typeface="Roboto"/>
                <a:sym typeface="Roboto"/>
              </a:rPr>
              <a:t>Figure 14</a:t>
            </a:r>
            <a:r>
              <a:rPr lang="en" sz="1100">
                <a:solidFill>
                  <a:srgbClr val="FFFFFF"/>
                </a:solidFill>
                <a:latin typeface="Roboto Light"/>
                <a:ea typeface="Roboto Light"/>
                <a:cs typeface="Roboto Light"/>
                <a:sym typeface="Roboto Light"/>
              </a:rPr>
              <a:t>: Cross Section of Prototype X</a:t>
            </a:r>
            <a:endParaRPr sz="1100">
              <a:solidFill>
                <a:srgbClr val="FFFFFF"/>
              </a:solidFill>
              <a:latin typeface="Roboto Light"/>
              <a:ea typeface="Roboto Light"/>
              <a:cs typeface="Roboto Light"/>
              <a:sym typeface="Roboto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26"/>
          <p:cNvSpPr/>
          <p:nvPr/>
        </p:nvSpPr>
        <p:spPr>
          <a:xfrm>
            <a:off x="4576225" y="-57350"/>
            <a:ext cx="4678200" cy="5258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6"/>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FFFFFF"/>
                </a:solidFill>
                <a:latin typeface="Roboto Slab"/>
                <a:ea typeface="Roboto Slab"/>
                <a:cs typeface="Roboto Slab"/>
                <a:sym typeface="Roboto Slab"/>
              </a:rPr>
              <a:t>Issues &amp;</a:t>
            </a:r>
            <a:endParaRPr>
              <a:solidFill>
                <a:srgbClr val="FFFFFF"/>
              </a:solidFill>
              <a:latin typeface="Roboto Slab"/>
              <a:ea typeface="Roboto Slab"/>
              <a:cs typeface="Roboto Slab"/>
              <a:sym typeface="Roboto Slab"/>
            </a:endParaRPr>
          </a:p>
          <a:p>
            <a:pPr marL="0" lvl="0" indent="0" algn="ctr" rtl="0">
              <a:spcBef>
                <a:spcPts val="0"/>
              </a:spcBef>
              <a:spcAft>
                <a:spcPts val="0"/>
              </a:spcAft>
              <a:buNone/>
            </a:pPr>
            <a:r>
              <a:rPr lang="en">
                <a:solidFill>
                  <a:srgbClr val="FFFFFF"/>
                </a:solidFill>
                <a:latin typeface="Roboto Slab"/>
                <a:ea typeface="Roboto Slab"/>
                <a:cs typeface="Roboto Slab"/>
                <a:sym typeface="Roboto Slab"/>
              </a:rPr>
              <a:t>Redesigning</a:t>
            </a:r>
            <a:endParaRPr>
              <a:solidFill>
                <a:srgbClr val="FFFFFF"/>
              </a:solidFill>
              <a:latin typeface="Roboto Slab"/>
              <a:ea typeface="Roboto Slab"/>
              <a:cs typeface="Roboto Slab"/>
              <a:sym typeface="Roboto Slab"/>
            </a:endParaRPr>
          </a:p>
        </p:txBody>
      </p:sp>
      <p:sp>
        <p:nvSpPr>
          <p:cNvPr id="263" name="Google Shape;263;p2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999999"/>
                </a:solidFill>
                <a:latin typeface="Roboto Light"/>
                <a:ea typeface="Roboto Light"/>
                <a:cs typeface="Roboto Light"/>
                <a:sym typeface="Roboto Light"/>
              </a:rPr>
              <a:t>With Prototype X</a:t>
            </a:r>
            <a:endParaRPr>
              <a:solidFill>
                <a:srgbClr val="999999"/>
              </a:solidFill>
              <a:latin typeface="Roboto Light"/>
              <a:ea typeface="Roboto Light"/>
              <a:cs typeface="Roboto Light"/>
              <a:sym typeface="Roboto Light"/>
            </a:endParaRPr>
          </a:p>
        </p:txBody>
      </p:sp>
      <p:sp>
        <p:nvSpPr>
          <p:cNvPr id="264" name="Google Shape;264;p26"/>
          <p:cNvSpPr txBox="1">
            <a:spLocks noGrp="1"/>
          </p:cNvSpPr>
          <p:nvPr>
            <p:ph type="body" idx="2"/>
          </p:nvPr>
        </p:nvSpPr>
        <p:spPr>
          <a:xfrm>
            <a:off x="4576225" y="724200"/>
            <a:ext cx="4474800" cy="369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sz="1300">
              <a:solidFill>
                <a:srgbClr val="000000"/>
              </a:solidFill>
              <a:latin typeface="Roboto Light"/>
              <a:ea typeface="Roboto Light"/>
              <a:cs typeface="Roboto Light"/>
              <a:sym typeface="Roboto Light"/>
            </a:endParaRPr>
          </a:p>
          <a:p>
            <a:pPr marL="457200" lvl="0" indent="-311150" algn="l" rtl="0">
              <a:spcBef>
                <a:spcPts val="1600"/>
              </a:spcBef>
              <a:spcAft>
                <a:spcPts val="0"/>
              </a:spcAft>
              <a:buClr>
                <a:srgbClr val="000000"/>
              </a:buClr>
              <a:buSzPts val="1300"/>
              <a:buFont typeface="Roboto"/>
              <a:buChar char="●"/>
            </a:pPr>
            <a:r>
              <a:rPr lang="en" sz="1300">
                <a:solidFill>
                  <a:srgbClr val="000000"/>
                </a:solidFill>
                <a:latin typeface="Roboto"/>
                <a:ea typeface="Roboto"/>
                <a:cs typeface="Roboto"/>
                <a:sym typeface="Roboto"/>
              </a:rPr>
              <a:t>The</a:t>
            </a:r>
            <a:r>
              <a:rPr lang="en" sz="1300" b="1">
                <a:solidFill>
                  <a:srgbClr val="000000"/>
                </a:solidFill>
                <a:latin typeface="Roboto"/>
                <a:ea typeface="Roboto"/>
                <a:cs typeface="Roboto"/>
                <a:sym typeface="Roboto"/>
              </a:rPr>
              <a:t> foam</a:t>
            </a:r>
            <a:r>
              <a:rPr lang="en" sz="1300">
                <a:solidFill>
                  <a:srgbClr val="000000"/>
                </a:solidFill>
                <a:latin typeface="Roboto"/>
                <a:ea typeface="Roboto"/>
                <a:cs typeface="Roboto"/>
                <a:sym typeface="Roboto"/>
              </a:rPr>
              <a:t> makes for an </a:t>
            </a:r>
            <a:r>
              <a:rPr lang="en" sz="1300" b="1">
                <a:solidFill>
                  <a:srgbClr val="000000"/>
                </a:solidFill>
                <a:latin typeface="Roboto"/>
                <a:ea typeface="Roboto"/>
                <a:cs typeface="Roboto"/>
                <a:sym typeface="Roboto"/>
              </a:rPr>
              <a:t>unnecessary thick and heavy</a:t>
            </a:r>
            <a:r>
              <a:rPr lang="en" sz="1300">
                <a:solidFill>
                  <a:srgbClr val="000000"/>
                </a:solidFill>
                <a:latin typeface="Roboto"/>
                <a:ea typeface="Roboto"/>
                <a:cs typeface="Roboto"/>
                <a:sym typeface="Roboto"/>
              </a:rPr>
              <a:t> shoe</a:t>
            </a:r>
            <a:endParaRPr sz="1300">
              <a:solidFill>
                <a:srgbClr val="000000"/>
              </a:solidFill>
              <a:latin typeface="Roboto"/>
              <a:ea typeface="Roboto"/>
              <a:cs typeface="Roboto"/>
              <a:sym typeface="Roboto"/>
            </a:endParaRPr>
          </a:p>
          <a:p>
            <a:pPr marL="914400" lvl="1" indent="-311150" algn="l" rtl="0">
              <a:spcBef>
                <a:spcPts val="0"/>
              </a:spcBef>
              <a:spcAft>
                <a:spcPts val="0"/>
              </a:spcAft>
              <a:buClr>
                <a:schemeClr val="accent5"/>
              </a:buClr>
              <a:buSzPts val="1300"/>
              <a:buFont typeface="Roboto"/>
              <a:buChar char="○"/>
            </a:pPr>
            <a:r>
              <a:rPr lang="en" sz="1300">
                <a:solidFill>
                  <a:srgbClr val="000000"/>
                </a:solidFill>
                <a:latin typeface="Roboto"/>
                <a:ea typeface="Roboto"/>
                <a:cs typeface="Roboto"/>
                <a:sym typeface="Roboto"/>
              </a:rPr>
              <a:t>If the form is no longer needed for cushioning, it merely serves as </a:t>
            </a:r>
            <a:r>
              <a:rPr lang="en" sz="1300" b="1">
                <a:solidFill>
                  <a:srgbClr val="000000"/>
                </a:solidFill>
                <a:latin typeface="Roboto"/>
                <a:ea typeface="Roboto"/>
                <a:cs typeface="Roboto"/>
                <a:sym typeface="Roboto"/>
              </a:rPr>
              <a:t>dead weight</a:t>
            </a:r>
            <a:r>
              <a:rPr lang="en" sz="1300">
                <a:solidFill>
                  <a:srgbClr val="000000"/>
                </a:solidFill>
                <a:latin typeface="Roboto"/>
                <a:ea typeface="Roboto"/>
                <a:cs typeface="Roboto"/>
                <a:sym typeface="Roboto"/>
              </a:rPr>
              <a:t>. </a:t>
            </a:r>
            <a:endParaRPr sz="1300">
              <a:solidFill>
                <a:srgbClr val="000000"/>
              </a:solidFill>
              <a:latin typeface="Roboto"/>
              <a:ea typeface="Roboto"/>
              <a:cs typeface="Roboto"/>
              <a:sym typeface="Roboto"/>
            </a:endParaRPr>
          </a:p>
          <a:p>
            <a:pPr marL="1371600" lvl="2" indent="-311150" algn="l" rtl="0">
              <a:spcBef>
                <a:spcPts val="0"/>
              </a:spcBef>
              <a:spcAft>
                <a:spcPts val="0"/>
              </a:spcAft>
              <a:buClr>
                <a:schemeClr val="accent5"/>
              </a:buClr>
              <a:buSzPts val="1300"/>
              <a:buFont typeface="Roboto"/>
              <a:buChar char="■"/>
            </a:pPr>
            <a:r>
              <a:rPr lang="en" sz="1300" b="1">
                <a:solidFill>
                  <a:srgbClr val="000000"/>
                </a:solidFill>
                <a:latin typeface="Roboto"/>
                <a:ea typeface="Roboto"/>
                <a:cs typeface="Roboto"/>
                <a:sym typeface="Roboto"/>
              </a:rPr>
              <a:t>Fix: </a:t>
            </a:r>
            <a:r>
              <a:rPr lang="en" sz="1300">
                <a:solidFill>
                  <a:srgbClr val="000000"/>
                </a:solidFill>
                <a:latin typeface="Roboto"/>
                <a:ea typeface="Roboto"/>
                <a:cs typeface="Roboto"/>
                <a:sym typeface="Roboto"/>
              </a:rPr>
              <a:t>A better option is to make my own shoe sole from scratch that follows what I need</a:t>
            </a:r>
            <a:endParaRPr sz="1300">
              <a:solidFill>
                <a:srgbClr val="000000"/>
              </a:solidFill>
              <a:latin typeface="Roboto"/>
              <a:ea typeface="Roboto"/>
              <a:cs typeface="Roboto"/>
              <a:sym typeface="Roboto"/>
            </a:endParaRPr>
          </a:p>
          <a:p>
            <a:pPr marL="1371600" lvl="2" indent="-311150" algn="l" rtl="0">
              <a:spcBef>
                <a:spcPts val="0"/>
              </a:spcBef>
              <a:spcAft>
                <a:spcPts val="0"/>
              </a:spcAft>
              <a:buClr>
                <a:schemeClr val="accent5"/>
              </a:buClr>
              <a:buSzPts val="1300"/>
              <a:buFont typeface="Roboto"/>
              <a:buChar char="■"/>
            </a:pPr>
            <a:r>
              <a:rPr lang="en" sz="1300">
                <a:solidFill>
                  <a:srgbClr val="000000"/>
                </a:solidFill>
                <a:latin typeface="Roboto"/>
                <a:ea typeface="Roboto"/>
                <a:cs typeface="Roboto"/>
                <a:sym typeface="Roboto"/>
              </a:rPr>
              <a:t>This may be a tougher option but it seems like the right way to go in order to </a:t>
            </a:r>
            <a:r>
              <a:rPr lang="en" sz="1300" b="1">
                <a:solidFill>
                  <a:srgbClr val="000000"/>
                </a:solidFill>
                <a:latin typeface="Roboto"/>
                <a:ea typeface="Roboto"/>
                <a:cs typeface="Roboto"/>
                <a:sym typeface="Roboto"/>
              </a:rPr>
              <a:t>save weight, cost, and for simplicity</a:t>
            </a:r>
            <a:endParaRPr sz="1300" b="1">
              <a:solidFill>
                <a:srgbClr val="000000"/>
              </a:solidFill>
              <a:latin typeface="Roboto"/>
              <a:ea typeface="Roboto"/>
              <a:cs typeface="Roboto"/>
              <a:sym typeface="Roboto"/>
            </a:endParaRPr>
          </a:p>
          <a:p>
            <a:pPr marL="1371600" lvl="2" indent="-311150" algn="l" rtl="0">
              <a:spcBef>
                <a:spcPts val="0"/>
              </a:spcBef>
              <a:spcAft>
                <a:spcPts val="0"/>
              </a:spcAft>
              <a:buClr>
                <a:schemeClr val="accent5"/>
              </a:buClr>
              <a:buSzPts val="1300"/>
              <a:buFont typeface="Roboto"/>
              <a:buChar char="■"/>
            </a:pPr>
            <a:r>
              <a:rPr lang="en" sz="1300">
                <a:solidFill>
                  <a:srgbClr val="000000"/>
                </a:solidFill>
                <a:latin typeface="Roboto"/>
                <a:ea typeface="Roboto"/>
                <a:cs typeface="Roboto"/>
                <a:sym typeface="Roboto"/>
              </a:rPr>
              <a:t>Options are making my own lightweight polyurethane foam or using a thin and durable sheet of rubber</a:t>
            </a:r>
            <a:endParaRPr sz="1300">
              <a:solidFill>
                <a:srgbClr val="000000"/>
              </a:solidFill>
              <a:latin typeface="Roboto"/>
              <a:ea typeface="Roboto"/>
              <a:cs typeface="Roboto"/>
              <a:sym typeface="Roboto"/>
            </a:endParaRPr>
          </a:p>
        </p:txBody>
      </p:sp>
      <p:sp>
        <p:nvSpPr>
          <p:cNvPr id="265" name="Google Shape;265;p26"/>
          <p:cNvSpPr/>
          <p:nvPr/>
        </p:nvSpPr>
        <p:spPr>
          <a:xfrm>
            <a:off x="1888800" y="2690250"/>
            <a:ext cx="798600" cy="678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Slab"/>
                <a:ea typeface="Roboto Slab"/>
                <a:cs typeface="Roboto Slab"/>
                <a:sym typeface="Roboto Slab"/>
              </a:rPr>
              <a:t>Prototype Y Construction Procedures</a:t>
            </a:r>
            <a:endParaRPr>
              <a:latin typeface="Roboto Slab"/>
              <a:ea typeface="Roboto Slab"/>
              <a:cs typeface="Roboto Slab"/>
              <a:sym typeface="Roboto Slab"/>
            </a:endParaRPr>
          </a:p>
        </p:txBody>
      </p:sp>
      <p:sp>
        <p:nvSpPr>
          <p:cNvPr id="273" name="Google Shape;273;p27"/>
          <p:cNvSpPr txBox="1">
            <a:spLocks noGrp="1"/>
          </p:cNvSpPr>
          <p:nvPr>
            <p:ph type="body" idx="1"/>
          </p:nvPr>
        </p:nvSpPr>
        <p:spPr>
          <a:xfrm>
            <a:off x="311700" y="1000075"/>
            <a:ext cx="60759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300">
                <a:solidFill>
                  <a:srgbClr val="4DD0E1"/>
                </a:solidFill>
                <a:latin typeface="Roboto Light"/>
                <a:ea typeface="Roboto Light"/>
                <a:cs typeface="Roboto Light"/>
                <a:sym typeface="Roboto Light"/>
              </a:rPr>
              <a:t>Shoe Preparation</a:t>
            </a:r>
            <a:endParaRPr sz="1300">
              <a:solidFill>
                <a:srgbClr val="4DD0E1"/>
              </a:solidFill>
              <a:latin typeface="Roboto Light"/>
              <a:ea typeface="Roboto Light"/>
              <a:cs typeface="Roboto Light"/>
              <a:sym typeface="Roboto Light"/>
            </a:endParaRPr>
          </a:p>
          <a:p>
            <a:pPr marL="457200" lvl="0" indent="-307975" algn="l" rtl="0">
              <a:lnSpc>
                <a:spcPct val="100000"/>
              </a:lnSpc>
              <a:spcBef>
                <a:spcPts val="0"/>
              </a:spcBef>
              <a:spcAft>
                <a:spcPts val="0"/>
              </a:spcAft>
              <a:buClr>
                <a:srgbClr val="FFFFFF"/>
              </a:buClr>
              <a:buSzPts val="1250"/>
              <a:buFont typeface="Roboto Light"/>
              <a:buAutoNum type="arabicPeriod"/>
            </a:pPr>
            <a:r>
              <a:rPr lang="en" sz="1250">
                <a:solidFill>
                  <a:srgbClr val="FFFFFF"/>
                </a:solidFill>
                <a:latin typeface="Roboto Light"/>
                <a:ea typeface="Roboto Light"/>
                <a:cs typeface="Roboto Light"/>
                <a:sym typeface="Roboto Light"/>
              </a:rPr>
              <a:t>Trace and cut out 2 sole patterns of shoe on rubber sheet, one being bigger with an excess margin of 5 mm</a:t>
            </a:r>
            <a:endParaRPr sz="1250">
              <a:solidFill>
                <a:srgbClr val="FFFFFF"/>
              </a:solidFill>
              <a:latin typeface="Roboto Light"/>
              <a:ea typeface="Roboto Light"/>
              <a:cs typeface="Roboto Light"/>
              <a:sym typeface="Roboto Light"/>
            </a:endParaRPr>
          </a:p>
          <a:p>
            <a:pPr marL="0" lvl="0" indent="0" algn="l" rtl="0">
              <a:lnSpc>
                <a:spcPct val="100000"/>
              </a:lnSpc>
              <a:spcBef>
                <a:spcPts val="0"/>
              </a:spcBef>
              <a:spcAft>
                <a:spcPts val="0"/>
              </a:spcAft>
              <a:buNone/>
            </a:pPr>
            <a:endParaRPr sz="1250">
              <a:solidFill>
                <a:srgbClr val="FFFFFF"/>
              </a:solidFill>
              <a:latin typeface="Roboto Light"/>
              <a:ea typeface="Roboto Light"/>
              <a:cs typeface="Roboto Light"/>
              <a:sym typeface="Roboto Light"/>
            </a:endParaRPr>
          </a:p>
          <a:p>
            <a:pPr marL="0" lvl="0" indent="0" algn="l" rtl="0">
              <a:lnSpc>
                <a:spcPct val="100000"/>
              </a:lnSpc>
              <a:spcBef>
                <a:spcPts val="0"/>
              </a:spcBef>
              <a:spcAft>
                <a:spcPts val="0"/>
              </a:spcAft>
              <a:buNone/>
            </a:pPr>
            <a:r>
              <a:rPr lang="en" sz="1300">
                <a:solidFill>
                  <a:srgbClr val="4DD0E1"/>
                </a:solidFill>
                <a:latin typeface="Roboto Light"/>
                <a:ea typeface="Roboto Light"/>
                <a:cs typeface="Roboto Light"/>
                <a:sym typeface="Roboto Light"/>
              </a:rPr>
              <a:t>Magnetic Fixtures</a:t>
            </a:r>
            <a:endParaRPr sz="1250">
              <a:solidFill>
                <a:srgbClr val="4DD0E1"/>
              </a:solidFill>
              <a:latin typeface="Roboto Light"/>
              <a:ea typeface="Roboto Light"/>
              <a:cs typeface="Roboto Light"/>
              <a:sym typeface="Roboto Light"/>
            </a:endParaRPr>
          </a:p>
          <a:p>
            <a:pPr marL="457200" lvl="0" indent="-307975" algn="l" rtl="0">
              <a:lnSpc>
                <a:spcPct val="100000"/>
              </a:lnSpc>
              <a:spcBef>
                <a:spcPts val="0"/>
              </a:spcBef>
              <a:spcAft>
                <a:spcPts val="0"/>
              </a:spcAft>
              <a:buClr>
                <a:srgbClr val="FFFFFF"/>
              </a:buClr>
              <a:buSzPts val="1250"/>
              <a:buFont typeface="Roboto Light"/>
              <a:buAutoNum type="arabicPeriod" startAt="2"/>
            </a:pPr>
            <a:r>
              <a:rPr lang="en" sz="1250">
                <a:solidFill>
                  <a:srgbClr val="FFFFFF"/>
                </a:solidFill>
                <a:latin typeface="Roboto Light"/>
                <a:ea typeface="Roboto Light"/>
                <a:cs typeface="Roboto Light"/>
                <a:sym typeface="Roboto Light"/>
              </a:rPr>
              <a:t>Find the locations the magnets based on the model created (from the prior year) and mark their locations with a sharpie</a:t>
            </a:r>
            <a:endParaRPr sz="1250">
              <a:solidFill>
                <a:srgbClr val="FFFFFF"/>
              </a:solidFill>
              <a:latin typeface="Roboto Light"/>
              <a:ea typeface="Roboto Light"/>
              <a:cs typeface="Roboto Light"/>
              <a:sym typeface="Roboto Light"/>
            </a:endParaRPr>
          </a:p>
          <a:p>
            <a:pPr marL="457200" lvl="0" indent="-307975" algn="l" rtl="0">
              <a:lnSpc>
                <a:spcPct val="100000"/>
              </a:lnSpc>
              <a:spcBef>
                <a:spcPts val="0"/>
              </a:spcBef>
              <a:spcAft>
                <a:spcPts val="0"/>
              </a:spcAft>
              <a:buClr>
                <a:srgbClr val="FFFFFF"/>
              </a:buClr>
              <a:buSzPts val="1250"/>
              <a:buFont typeface="Roboto Light"/>
              <a:buAutoNum type="arabicPeriod" startAt="2"/>
            </a:pPr>
            <a:r>
              <a:rPr lang="en" sz="1250">
                <a:solidFill>
                  <a:srgbClr val="FFFFFF"/>
                </a:solidFill>
                <a:latin typeface="Roboto Light"/>
                <a:ea typeface="Roboto Light"/>
                <a:cs typeface="Roboto Light"/>
                <a:sym typeface="Roboto Light"/>
              </a:rPr>
              <a:t>Glue Halbach Arrays, all with the same polarity, onto the positions marked</a:t>
            </a:r>
            <a:endParaRPr sz="1250">
              <a:solidFill>
                <a:srgbClr val="FFFFFF"/>
              </a:solidFill>
              <a:latin typeface="Roboto Light"/>
              <a:ea typeface="Roboto Light"/>
              <a:cs typeface="Roboto Light"/>
              <a:sym typeface="Roboto Light"/>
            </a:endParaRPr>
          </a:p>
          <a:p>
            <a:pPr marL="457200" lvl="0" indent="-307975" algn="l" rtl="0">
              <a:lnSpc>
                <a:spcPct val="100000"/>
              </a:lnSpc>
              <a:spcBef>
                <a:spcPts val="0"/>
              </a:spcBef>
              <a:spcAft>
                <a:spcPts val="0"/>
              </a:spcAft>
              <a:buClr>
                <a:srgbClr val="FFFFFF"/>
              </a:buClr>
              <a:buSzPts val="1250"/>
              <a:buFont typeface="Roboto Light"/>
              <a:buAutoNum type="arabicPeriod" startAt="2"/>
            </a:pPr>
            <a:r>
              <a:rPr lang="en" sz="1250">
                <a:solidFill>
                  <a:srgbClr val="FFFFFF"/>
                </a:solidFill>
                <a:latin typeface="Roboto Light"/>
                <a:ea typeface="Roboto Light"/>
                <a:cs typeface="Roboto Light"/>
                <a:sym typeface="Roboto Light"/>
              </a:rPr>
              <a:t>Repeat the same step on the other sole pattern</a:t>
            </a:r>
            <a:endParaRPr sz="1250">
              <a:solidFill>
                <a:srgbClr val="FFFFFF"/>
              </a:solidFill>
              <a:latin typeface="Roboto Light"/>
              <a:ea typeface="Roboto Light"/>
              <a:cs typeface="Roboto Light"/>
              <a:sym typeface="Roboto Light"/>
            </a:endParaRPr>
          </a:p>
          <a:p>
            <a:pPr marL="0" lvl="0" indent="0" algn="l" rtl="0">
              <a:lnSpc>
                <a:spcPct val="100000"/>
              </a:lnSpc>
              <a:spcBef>
                <a:spcPts val="0"/>
              </a:spcBef>
              <a:spcAft>
                <a:spcPts val="0"/>
              </a:spcAft>
              <a:buNone/>
            </a:pPr>
            <a:endParaRPr sz="1250">
              <a:solidFill>
                <a:srgbClr val="FFFFFF"/>
              </a:solidFill>
              <a:latin typeface="Roboto Light"/>
              <a:ea typeface="Roboto Light"/>
              <a:cs typeface="Roboto Light"/>
              <a:sym typeface="Roboto Light"/>
            </a:endParaRPr>
          </a:p>
          <a:p>
            <a:pPr marL="0" lvl="0" indent="0" algn="l" rtl="0">
              <a:lnSpc>
                <a:spcPct val="100000"/>
              </a:lnSpc>
              <a:spcBef>
                <a:spcPts val="0"/>
              </a:spcBef>
              <a:spcAft>
                <a:spcPts val="0"/>
              </a:spcAft>
              <a:buNone/>
            </a:pPr>
            <a:r>
              <a:rPr lang="en" sz="1300">
                <a:solidFill>
                  <a:srgbClr val="4DD0E1"/>
                </a:solidFill>
                <a:latin typeface="Roboto Light"/>
                <a:ea typeface="Roboto Light"/>
                <a:cs typeface="Roboto Light"/>
                <a:sym typeface="Roboto Light"/>
              </a:rPr>
              <a:t>Final Assembly</a:t>
            </a:r>
            <a:endParaRPr sz="1250">
              <a:solidFill>
                <a:srgbClr val="4DD0E1"/>
              </a:solidFill>
              <a:latin typeface="Roboto Light"/>
              <a:ea typeface="Roboto Light"/>
              <a:cs typeface="Roboto Light"/>
              <a:sym typeface="Roboto Light"/>
            </a:endParaRPr>
          </a:p>
          <a:p>
            <a:pPr marL="457200" lvl="0" indent="-307975" algn="l" rtl="0">
              <a:lnSpc>
                <a:spcPct val="100000"/>
              </a:lnSpc>
              <a:spcBef>
                <a:spcPts val="0"/>
              </a:spcBef>
              <a:spcAft>
                <a:spcPts val="0"/>
              </a:spcAft>
              <a:buClr>
                <a:srgbClr val="FFFFFF"/>
              </a:buClr>
              <a:buSzPts val="1250"/>
              <a:buFont typeface="Roboto Light"/>
              <a:buAutoNum type="arabicPeriod" startAt="5"/>
            </a:pPr>
            <a:r>
              <a:rPr lang="en" sz="1250">
                <a:solidFill>
                  <a:srgbClr val="FFFFFF"/>
                </a:solidFill>
                <a:latin typeface="Roboto Light"/>
                <a:ea typeface="Roboto Light"/>
                <a:cs typeface="Roboto Light"/>
                <a:sym typeface="Roboto Light"/>
              </a:rPr>
              <a:t>Place the smaller sole pattern with the magnets facing up on the table</a:t>
            </a:r>
            <a:endParaRPr sz="1250">
              <a:solidFill>
                <a:srgbClr val="FFFFFF"/>
              </a:solidFill>
              <a:latin typeface="Roboto Light"/>
              <a:ea typeface="Roboto Light"/>
              <a:cs typeface="Roboto Light"/>
              <a:sym typeface="Roboto Light"/>
            </a:endParaRPr>
          </a:p>
          <a:p>
            <a:pPr marL="457200" lvl="0" indent="-307975" algn="l" rtl="0">
              <a:lnSpc>
                <a:spcPct val="100000"/>
              </a:lnSpc>
              <a:spcBef>
                <a:spcPts val="0"/>
              </a:spcBef>
              <a:spcAft>
                <a:spcPts val="0"/>
              </a:spcAft>
              <a:buClr>
                <a:srgbClr val="FFFFFF"/>
              </a:buClr>
              <a:buSzPts val="1250"/>
              <a:buFont typeface="Roboto Light"/>
              <a:buAutoNum type="arabicPeriod" startAt="5"/>
            </a:pPr>
            <a:r>
              <a:rPr lang="en" sz="1250">
                <a:solidFill>
                  <a:srgbClr val="FFFFFF"/>
                </a:solidFill>
                <a:latin typeface="Roboto Light"/>
                <a:ea typeface="Roboto Light"/>
                <a:cs typeface="Roboto Light"/>
                <a:sym typeface="Roboto Light"/>
              </a:rPr>
              <a:t>Apply a layer of epoxy in the areas around the magnets except within a radius of 1 cm and the rest of the exposed shoebed</a:t>
            </a:r>
            <a:endParaRPr sz="1250">
              <a:solidFill>
                <a:srgbClr val="FFFFFF"/>
              </a:solidFill>
              <a:latin typeface="Roboto Light"/>
              <a:ea typeface="Roboto Light"/>
              <a:cs typeface="Roboto Light"/>
              <a:sym typeface="Roboto Light"/>
            </a:endParaRPr>
          </a:p>
          <a:p>
            <a:pPr marL="457200" lvl="0" indent="-307975" algn="l" rtl="0">
              <a:lnSpc>
                <a:spcPct val="100000"/>
              </a:lnSpc>
              <a:spcBef>
                <a:spcPts val="0"/>
              </a:spcBef>
              <a:spcAft>
                <a:spcPts val="0"/>
              </a:spcAft>
              <a:buClr>
                <a:srgbClr val="FFFFFF"/>
              </a:buClr>
              <a:buSzPts val="1250"/>
              <a:buFont typeface="Roboto Light"/>
              <a:buAutoNum type="arabicPeriod" startAt="5"/>
            </a:pPr>
            <a:r>
              <a:rPr lang="en" sz="1250">
                <a:solidFill>
                  <a:srgbClr val="FFFFFF"/>
                </a:solidFill>
                <a:latin typeface="Roboto Light"/>
                <a:ea typeface="Roboto Light"/>
                <a:cs typeface="Roboto Light"/>
                <a:sym typeface="Roboto Light"/>
              </a:rPr>
              <a:t>Place the edges of the larger sole pattern on the edges of the smaller one and match the edges up</a:t>
            </a:r>
            <a:endParaRPr sz="1250">
              <a:solidFill>
                <a:srgbClr val="FFFFFF"/>
              </a:solidFill>
              <a:latin typeface="Roboto Light"/>
              <a:ea typeface="Roboto Light"/>
              <a:cs typeface="Roboto Light"/>
              <a:sym typeface="Roboto Light"/>
            </a:endParaRPr>
          </a:p>
          <a:p>
            <a:pPr marL="457200" lvl="0" indent="-307975" algn="l" rtl="0">
              <a:lnSpc>
                <a:spcPct val="100000"/>
              </a:lnSpc>
              <a:spcBef>
                <a:spcPts val="0"/>
              </a:spcBef>
              <a:spcAft>
                <a:spcPts val="0"/>
              </a:spcAft>
              <a:buClr>
                <a:srgbClr val="FFFFFF"/>
              </a:buClr>
              <a:buSzPts val="1250"/>
              <a:buFont typeface="Roboto Light"/>
              <a:buAutoNum type="arabicPeriod" startAt="5"/>
            </a:pPr>
            <a:r>
              <a:rPr lang="en" sz="1250">
                <a:solidFill>
                  <a:srgbClr val="FFFFFF"/>
                </a:solidFill>
                <a:latin typeface="Roboto Light"/>
                <a:ea typeface="Roboto Light"/>
                <a:cs typeface="Roboto Light"/>
                <a:sym typeface="Roboto Light"/>
              </a:rPr>
              <a:t>Press on the other areas around the magnets</a:t>
            </a:r>
            <a:endParaRPr sz="1250">
              <a:solidFill>
                <a:srgbClr val="FFFFFF"/>
              </a:solidFill>
              <a:latin typeface="Roboto Light"/>
              <a:ea typeface="Roboto Light"/>
              <a:cs typeface="Roboto Light"/>
              <a:sym typeface="Roboto Light"/>
            </a:endParaRPr>
          </a:p>
          <a:p>
            <a:pPr marL="457200" lvl="0" indent="-307975" algn="l" rtl="0">
              <a:lnSpc>
                <a:spcPct val="100000"/>
              </a:lnSpc>
              <a:spcBef>
                <a:spcPts val="0"/>
              </a:spcBef>
              <a:spcAft>
                <a:spcPts val="0"/>
              </a:spcAft>
              <a:buClr>
                <a:srgbClr val="FFFFFF"/>
              </a:buClr>
              <a:buSzPts val="1250"/>
              <a:buFont typeface="Roboto Light"/>
              <a:buAutoNum type="arabicPeriod" startAt="5"/>
            </a:pPr>
            <a:r>
              <a:rPr lang="en" sz="1250">
                <a:solidFill>
                  <a:srgbClr val="FFFFFF"/>
                </a:solidFill>
                <a:latin typeface="Roboto Light"/>
                <a:ea typeface="Roboto Light"/>
                <a:cs typeface="Roboto Light"/>
                <a:sym typeface="Roboto Light"/>
              </a:rPr>
              <a:t>Hold them together for 5 minutes to allow the bond to form</a:t>
            </a:r>
            <a:endParaRPr sz="1250">
              <a:solidFill>
                <a:srgbClr val="FFFFFF"/>
              </a:solidFill>
              <a:latin typeface="Roboto Light"/>
              <a:ea typeface="Roboto Light"/>
              <a:cs typeface="Roboto Light"/>
              <a:sym typeface="Roboto Light"/>
            </a:endParaRPr>
          </a:p>
          <a:p>
            <a:pPr marL="0" lvl="0" indent="0" algn="l" rtl="0">
              <a:spcBef>
                <a:spcPts val="0"/>
              </a:spcBef>
              <a:spcAft>
                <a:spcPts val="1600"/>
              </a:spcAft>
              <a:buNone/>
            </a:pPr>
            <a:endParaRPr sz="1100">
              <a:solidFill>
                <a:srgbClr val="D9D9D9"/>
              </a:solidFill>
              <a:latin typeface="Roboto Light"/>
              <a:ea typeface="Roboto Light"/>
              <a:cs typeface="Roboto Light"/>
              <a:sym typeface="Roboto Light"/>
            </a:endParaRPr>
          </a:p>
        </p:txBody>
      </p:sp>
      <p:sp>
        <p:nvSpPr>
          <p:cNvPr id="274" name="Google Shape;274;p27"/>
          <p:cNvSpPr/>
          <p:nvPr/>
        </p:nvSpPr>
        <p:spPr>
          <a:xfrm>
            <a:off x="233250" y="576000"/>
            <a:ext cx="111000" cy="45675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8"/>
          <p:cNvSpPr/>
          <p:nvPr/>
        </p:nvSpPr>
        <p:spPr>
          <a:xfrm>
            <a:off x="233250" y="-33600"/>
            <a:ext cx="111000" cy="42183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8"/>
          <p:cNvSpPr txBox="1"/>
          <p:nvPr/>
        </p:nvSpPr>
        <p:spPr>
          <a:xfrm>
            <a:off x="464375" y="1619569"/>
            <a:ext cx="24963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FFFFFF"/>
                </a:solidFill>
                <a:latin typeface="Roboto"/>
                <a:ea typeface="Roboto"/>
                <a:cs typeface="Roboto"/>
                <a:sym typeface="Roboto"/>
              </a:rPr>
              <a:t>Figure 15</a:t>
            </a:r>
            <a:r>
              <a:rPr lang="en" sz="1100">
                <a:solidFill>
                  <a:srgbClr val="FFFFFF"/>
                </a:solidFill>
                <a:latin typeface="Roboto Light"/>
                <a:ea typeface="Roboto Light"/>
                <a:cs typeface="Roboto Light"/>
                <a:sym typeface="Roboto Light"/>
              </a:rPr>
              <a:t>: Shoe Preparation Step</a:t>
            </a:r>
            <a:endParaRPr sz="1100">
              <a:solidFill>
                <a:srgbClr val="FFFFFF"/>
              </a:solidFill>
              <a:latin typeface="Roboto Light"/>
              <a:ea typeface="Roboto Light"/>
              <a:cs typeface="Roboto Light"/>
              <a:sym typeface="Roboto Light"/>
            </a:endParaRPr>
          </a:p>
        </p:txBody>
      </p:sp>
      <p:pic>
        <p:nvPicPr>
          <p:cNvPr id="285" name="Google Shape;285;p28"/>
          <p:cNvPicPr preferRelativeResize="0"/>
          <p:nvPr/>
        </p:nvPicPr>
        <p:blipFill>
          <a:blip r:embed="rId3">
            <a:alphaModFix/>
          </a:blip>
          <a:stretch>
            <a:fillRect/>
          </a:stretch>
        </p:blipFill>
        <p:spPr>
          <a:xfrm>
            <a:off x="561650" y="210075"/>
            <a:ext cx="1935601" cy="1453775"/>
          </a:xfrm>
          <a:prstGeom prst="rect">
            <a:avLst/>
          </a:prstGeom>
          <a:noFill/>
          <a:ln>
            <a:noFill/>
          </a:ln>
        </p:spPr>
      </p:pic>
      <p:pic>
        <p:nvPicPr>
          <p:cNvPr id="286" name="Google Shape;286;p28"/>
          <p:cNvPicPr preferRelativeResize="0"/>
          <p:nvPr/>
        </p:nvPicPr>
        <p:blipFill>
          <a:blip r:embed="rId4">
            <a:alphaModFix/>
          </a:blip>
          <a:stretch>
            <a:fillRect/>
          </a:stretch>
        </p:blipFill>
        <p:spPr>
          <a:xfrm>
            <a:off x="561650" y="2072675"/>
            <a:ext cx="1467800" cy="1957075"/>
          </a:xfrm>
          <a:prstGeom prst="rect">
            <a:avLst/>
          </a:prstGeom>
          <a:noFill/>
          <a:ln>
            <a:noFill/>
          </a:ln>
        </p:spPr>
      </p:pic>
      <p:pic>
        <p:nvPicPr>
          <p:cNvPr id="287" name="Google Shape;287;p28"/>
          <p:cNvPicPr preferRelativeResize="0"/>
          <p:nvPr/>
        </p:nvPicPr>
        <p:blipFill>
          <a:blip r:embed="rId5">
            <a:alphaModFix/>
          </a:blip>
          <a:stretch>
            <a:fillRect/>
          </a:stretch>
        </p:blipFill>
        <p:spPr>
          <a:xfrm rot="-5400000">
            <a:off x="4151188" y="-35662"/>
            <a:ext cx="1458950" cy="1945250"/>
          </a:xfrm>
          <a:prstGeom prst="rect">
            <a:avLst/>
          </a:prstGeom>
          <a:noFill/>
          <a:ln>
            <a:noFill/>
          </a:ln>
        </p:spPr>
      </p:pic>
      <p:sp>
        <p:nvSpPr>
          <p:cNvPr id="288" name="Google Shape;288;p28"/>
          <p:cNvSpPr txBox="1"/>
          <p:nvPr/>
        </p:nvSpPr>
        <p:spPr>
          <a:xfrm>
            <a:off x="3804813" y="1597429"/>
            <a:ext cx="24963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FFFFFF"/>
                </a:solidFill>
                <a:latin typeface="Roboto"/>
                <a:ea typeface="Roboto"/>
                <a:cs typeface="Roboto"/>
                <a:sym typeface="Roboto"/>
              </a:rPr>
              <a:t>Figure 17</a:t>
            </a:r>
            <a:r>
              <a:rPr lang="en" sz="1100">
                <a:solidFill>
                  <a:srgbClr val="FFFFFF"/>
                </a:solidFill>
                <a:latin typeface="Roboto Light"/>
                <a:ea typeface="Roboto Light"/>
                <a:cs typeface="Roboto Light"/>
                <a:sym typeface="Roboto Light"/>
              </a:rPr>
              <a:t>: Final Assembly Step</a:t>
            </a:r>
            <a:endParaRPr sz="1100">
              <a:solidFill>
                <a:srgbClr val="FFFFFF"/>
              </a:solidFill>
              <a:latin typeface="Roboto Light"/>
              <a:ea typeface="Roboto Light"/>
              <a:cs typeface="Roboto Light"/>
              <a:sym typeface="Roboto Light"/>
            </a:endParaRPr>
          </a:p>
        </p:txBody>
      </p:sp>
      <p:sp>
        <p:nvSpPr>
          <p:cNvPr id="289" name="Google Shape;289;p28"/>
          <p:cNvSpPr txBox="1"/>
          <p:nvPr/>
        </p:nvSpPr>
        <p:spPr>
          <a:xfrm>
            <a:off x="464375" y="3937488"/>
            <a:ext cx="24963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FFFFFF"/>
                </a:solidFill>
                <a:latin typeface="Roboto"/>
                <a:ea typeface="Roboto"/>
                <a:cs typeface="Roboto"/>
                <a:sym typeface="Roboto"/>
              </a:rPr>
              <a:t>Figure 16</a:t>
            </a:r>
            <a:r>
              <a:rPr lang="en" sz="1100">
                <a:solidFill>
                  <a:srgbClr val="FFFFFF"/>
                </a:solidFill>
                <a:latin typeface="Roboto Light"/>
                <a:ea typeface="Roboto Light"/>
                <a:cs typeface="Roboto Light"/>
                <a:sym typeface="Roboto Light"/>
              </a:rPr>
              <a:t>: Magnetic Fixtures Step</a:t>
            </a:r>
            <a:endParaRPr sz="1100">
              <a:solidFill>
                <a:srgbClr val="FFFFFF"/>
              </a:solidFill>
              <a:latin typeface="Roboto Light"/>
              <a:ea typeface="Roboto Light"/>
              <a:cs typeface="Roboto Light"/>
              <a:sym typeface="Roboto Light"/>
            </a:endParaRPr>
          </a:p>
        </p:txBody>
      </p:sp>
      <p:sp>
        <p:nvSpPr>
          <p:cNvPr id="290" name="Google Shape;290;p28"/>
          <p:cNvSpPr txBox="1"/>
          <p:nvPr/>
        </p:nvSpPr>
        <p:spPr>
          <a:xfrm>
            <a:off x="2978975" y="3938786"/>
            <a:ext cx="28743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FFFFFF"/>
                </a:solidFill>
                <a:latin typeface="Roboto"/>
                <a:ea typeface="Roboto"/>
                <a:cs typeface="Roboto"/>
                <a:sym typeface="Roboto"/>
              </a:rPr>
              <a:t>Figure 18</a:t>
            </a:r>
            <a:r>
              <a:rPr lang="en" sz="1100">
                <a:solidFill>
                  <a:srgbClr val="FFFFFF"/>
                </a:solidFill>
                <a:latin typeface="Roboto Light"/>
                <a:ea typeface="Roboto Light"/>
                <a:cs typeface="Roboto Light"/>
                <a:sym typeface="Roboto Light"/>
              </a:rPr>
              <a:t>: Cross Section of Prototype Y</a:t>
            </a:r>
            <a:endParaRPr sz="1100">
              <a:solidFill>
                <a:srgbClr val="FFFFFF"/>
              </a:solidFill>
              <a:latin typeface="Roboto Light"/>
              <a:ea typeface="Roboto Light"/>
              <a:cs typeface="Roboto Light"/>
              <a:sym typeface="Roboto 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94"/>
        <p:cNvGrpSpPr/>
        <p:nvPr/>
      </p:nvGrpSpPr>
      <p:grpSpPr>
        <a:xfrm>
          <a:off x="0" y="0"/>
          <a:ext cx="0" cy="0"/>
          <a:chOff x="0" y="0"/>
          <a:chExt cx="0" cy="0"/>
        </a:xfrm>
      </p:grpSpPr>
      <p:sp>
        <p:nvSpPr>
          <p:cNvPr id="295" name="Google Shape;295;p29"/>
          <p:cNvSpPr txBox="1">
            <a:spLocks noGrp="1"/>
          </p:cNvSpPr>
          <p:nvPr>
            <p:ph type="title"/>
          </p:nvPr>
        </p:nvSpPr>
        <p:spPr>
          <a:xfrm>
            <a:off x="249355" y="747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latin typeface="Roboto Slab"/>
                <a:ea typeface="Roboto Slab"/>
                <a:cs typeface="Roboto Slab"/>
                <a:sym typeface="Roboto Slab"/>
              </a:rPr>
              <a:t>Testing - Prototypes Y and Z</a:t>
            </a:r>
            <a:endParaRPr>
              <a:solidFill>
                <a:srgbClr val="000000"/>
              </a:solidFill>
              <a:latin typeface="Roboto Slab"/>
              <a:ea typeface="Roboto Slab"/>
              <a:cs typeface="Roboto Slab"/>
              <a:sym typeface="Roboto Slab"/>
            </a:endParaRPr>
          </a:p>
        </p:txBody>
      </p:sp>
      <p:sp>
        <p:nvSpPr>
          <p:cNvPr id="296" name="Google Shape;296;p29"/>
          <p:cNvSpPr txBox="1">
            <a:spLocks noGrp="1"/>
          </p:cNvSpPr>
          <p:nvPr>
            <p:ph type="body" idx="1"/>
          </p:nvPr>
        </p:nvSpPr>
        <p:spPr>
          <a:xfrm>
            <a:off x="228575" y="727350"/>
            <a:ext cx="6941100" cy="18843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rgbClr val="000000"/>
              </a:buClr>
              <a:buSzPts val="1200"/>
              <a:buFont typeface="Roboto Light"/>
              <a:buAutoNum type="arabicPeriod"/>
            </a:pPr>
            <a:r>
              <a:rPr lang="en" sz="1200">
                <a:solidFill>
                  <a:srgbClr val="000000"/>
                </a:solidFill>
                <a:latin typeface="Roboto Light"/>
                <a:ea typeface="Roboto Light"/>
                <a:cs typeface="Roboto Light"/>
                <a:sym typeface="Roboto Light"/>
              </a:rPr>
              <a:t>A microcontroller was wired to a small accelerometer to measure deceleration</a:t>
            </a:r>
            <a:endParaRPr sz="1200">
              <a:solidFill>
                <a:srgbClr val="000000"/>
              </a:solidFill>
              <a:latin typeface="Roboto Light"/>
              <a:ea typeface="Roboto Light"/>
              <a:cs typeface="Roboto Light"/>
              <a:sym typeface="Roboto Light"/>
            </a:endParaRPr>
          </a:p>
          <a:p>
            <a:pPr marL="457200" lvl="0" indent="-304800" algn="l" rtl="0">
              <a:spcBef>
                <a:spcPts val="0"/>
              </a:spcBef>
              <a:spcAft>
                <a:spcPts val="0"/>
              </a:spcAft>
              <a:buClr>
                <a:srgbClr val="000000"/>
              </a:buClr>
              <a:buSzPts val="1200"/>
              <a:buFont typeface="Roboto Light"/>
              <a:buAutoNum type="arabicPeriod"/>
            </a:pPr>
            <a:r>
              <a:rPr lang="en" sz="1200">
                <a:solidFill>
                  <a:srgbClr val="000000"/>
                </a:solidFill>
                <a:latin typeface="Roboto Light"/>
                <a:ea typeface="Roboto Light"/>
                <a:cs typeface="Roboto Light"/>
                <a:sym typeface="Roboto Light"/>
              </a:rPr>
              <a:t>A crutch was modified so that the hand grip was replaced with a metal rod that could hold the required barbell weights for testing and the rubber on the bottom leg was removed to simulate a more accurate barefoot-style test</a:t>
            </a:r>
            <a:endParaRPr sz="1200">
              <a:solidFill>
                <a:srgbClr val="000000"/>
              </a:solidFill>
              <a:latin typeface="Roboto Light"/>
              <a:ea typeface="Roboto Light"/>
              <a:cs typeface="Roboto Light"/>
              <a:sym typeface="Roboto Light"/>
            </a:endParaRPr>
          </a:p>
          <a:p>
            <a:pPr marL="457200" lvl="0" indent="-304800" algn="l" rtl="0">
              <a:spcBef>
                <a:spcPts val="0"/>
              </a:spcBef>
              <a:spcAft>
                <a:spcPts val="0"/>
              </a:spcAft>
              <a:buClr>
                <a:srgbClr val="000000"/>
              </a:buClr>
              <a:buSzPts val="1200"/>
              <a:buFont typeface="Roboto Light"/>
              <a:buAutoNum type="arabicPeriod"/>
            </a:pPr>
            <a:r>
              <a:rPr lang="en" sz="1200">
                <a:solidFill>
                  <a:srgbClr val="000000"/>
                </a:solidFill>
                <a:latin typeface="Roboto Light"/>
                <a:ea typeface="Roboto Light"/>
                <a:cs typeface="Roboto Light"/>
                <a:sym typeface="Roboto Light"/>
              </a:rPr>
              <a:t>To measure force across the entire foot, a 26.7 cm x 8.9 cm x 3.8 cm </a:t>
            </a:r>
            <a:endParaRPr sz="1200">
              <a:solidFill>
                <a:srgbClr val="000000"/>
              </a:solidFill>
              <a:latin typeface="Roboto Light"/>
              <a:ea typeface="Roboto Light"/>
              <a:cs typeface="Roboto Light"/>
              <a:sym typeface="Roboto Light"/>
            </a:endParaRPr>
          </a:p>
          <a:p>
            <a:pPr marL="457200" lvl="0" indent="0" algn="l" rtl="0">
              <a:spcBef>
                <a:spcPts val="0"/>
              </a:spcBef>
              <a:spcAft>
                <a:spcPts val="0"/>
              </a:spcAft>
              <a:buNone/>
            </a:pPr>
            <a:r>
              <a:rPr lang="en" sz="1200">
                <a:solidFill>
                  <a:srgbClr val="000000"/>
                </a:solidFill>
                <a:latin typeface="Roboto Light"/>
                <a:ea typeface="Roboto Light"/>
                <a:cs typeface="Roboto Light"/>
                <a:sym typeface="Roboto Light"/>
              </a:rPr>
              <a:t>wooden block was cut to produce a certain percentage of the pressure </a:t>
            </a:r>
            <a:endParaRPr sz="1200">
              <a:solidFill>
                <a:srgbClr val="000000"/>
              </a:solidFill>
              <a:latin typeface="Roboto Light"/>
              <a:ea typeface="Roboto Light"/>
              <a:cs typeface="Roboto Light"/>
              <a:sym typeface="Roboto Light"/>
            </a:endParaRPr>
          </a:p>
          <a:p>
            <a:pPr marL="457200" lvl="0" indent="0" algn="l" rtl="0">
              <a:spcBef>
                <a:spcPts val="0"/>
              </a:spcBef>
              <a:spcAft>
                <a:spcPts val="0"/>
              </a:spcAft>
              <a:buNone/>
            </a:pPr>
            <a:r>
              <a:rPr lang="en" sz="1200">
                <a:solidFill>
                  <a:srgbClr val="000000"/>
                </a:solidFill>
                <a:latin typeface="Roboto Light"/>
                <a:ea typeface="Roboto Light"/>
                <a:cs typeface="Roboto Light"/>
                <a:sym typeface="Roboto Light"/>
              </a:rPr>
              <a:t>based on the surface area. The purpose of this was to spread the force </a:t>
            </a:r>
            <a:endParaRPr sz="1200">
              <a:solidFill>
                <a:srgbClr val="000000"/>
              </a:solidFill>
              <a:latin typeface="Roboto Light"/>
              <a:ea typeface="Roboto Light"/>
              <a:cs typeface="Roboto Light"/>
              <a:sym typeface="Roboto Light"/>
            </a:endParaRPr>
          </a:p>
          <a:p>
            <a:pPr marL="457200" lvl="0" indent="0" algn="l" rtl="0">
              <a:spcBef>
                <a:spcPts val="0"/>
              </a:spcBef>
              <a:spcAft>
                <a:spcPts val="0"/>
              </a:spcAft>
              <a:buNone/>
            </a:pPr>
            <a:r>
              <a:rPr lang="en" sz="1200">
                <a:solidFill>
                  <a:srgbClr val="000000"/>
                </a:solidFill>
                <a:latin typeface="Roboto Light"/>
                <a:ea typeface="Roboto Light"/>
                <a:cs typeface="Roboto Light"/>
                <a:sym typeface="Roboto Light"/>
              </a:rPr>
              <a:t>of the weights across the entire shoe. The data used came from a study</a:t>
            </a:r>
            <a:endParaRPr sz="1200">
              <a:solidFill>
                <a:srgbClr val="000000"/>
              </a:solidFill>
              <a:latin typeface="Roboto Light"/>
              <a:ea typeface="Roboto Light"/>
              <a:cs typeface="Roboto Light"/>
              <a:sym typeface="Roboto Light"/>
            </a:endParaRPr>
          </a:p>
          <a:p>
            <a:pPr marL="457200" lvl="0" indent="0" algn="l" rtl="0">
              <a:spcBef>
                <a:spcPts val="0"/>
              </a:spcBef>
              <a:spcAft>
                <a:spcPts val="0"/>
              </a:spcAft>
              <a:buNone/>
            </a:pPr>
            <a:r>
              <a:rPr lang="en" sz="1200">
                <a:solidFill>
                  <a:srgbClr val="000000"/>
                </a:solidFill>
                <a:latin typeface="Roboto Light"/>
                <a:ea typeface="Roboto Light"/>
                <a:cs typeface="Roboto Light"/>
                <a:sym typeface="Roboto Light"/>
              </a:rPr>
              <a:t> which measured pressure across the foot. The surface area was </a:t>
            </a:r>
            <a:endParaRPr sz="1200">
              <a:solidFill>
                <a:srgbClr val="000000"/>
              </a:solidFill>
              <a:latin typeface="Roboto Light"/>
              <a:ea typeface="Roboto Light"/>
              <a:cs typeface="Roboto Light"/>
              <a:sym typeface="Roboto Light"/>
            </a:endParaRPr>
          </a:p>
          <a:p>
            <a:pPr marL="457200" lvl="0" indent="0" algn="l" rtl="0">
              <a:spcBef>
                <a:spcPts val="0"/>
              </a:spcBef>
              <a:spcAft>
                <a:spcPts val="0"/>
              </a:spcAft>
              <a:buNone/>
            </a:pPr>
            <a:r>
              <a:rPr lang="en" sz="1200">
                <a:solidFill>
                  <a:srgbClr val="000000"/>
                </a:solidFill>
                <a:latin typeface="Roboto Light"/>
                <a:ea typeface="Roboto Light"/>
                <a:cs typeface="Roboto Light"/>
                <a:sym typeface="Roboto Light"/>
              </a:rPr>
              <a:t>calculated to be proportional to the pressure the area takes.</a:t>
            </a:r>
            <a:endParaRPr sz="1200">
              <a:solidFill>
                <a:srgbClr val="000000"/>
              </a:solidFill>
              <a:latin typeface="Roboto Light"/>
              <a:ea typeface="Roboto Light"/>
              <a:cs typeface="Roboto Light"/>
              <a:sym typeface="Roboto Light"/>
            </a:endParaRPr>
          </a:p>
          <a:p>
            <a:pPr marL="457200" lvl="0" indent="-304800" algn="l" rtl="0">
              <a:spcBef>
                <a:spcPts val="0"/>
              </a:spcBef>
              <a:spcAft>
                <a:spcPts val="0"/>
              </a:spcAft>
              <a:buClr>
                <a:srgbClr val="000000"/>
              </a:buClr>
              <a:buSzPts val="1200"/>
              <a:buFont typeface="Roboto Light"/>
              <a:buAutoNum type="arabicPeriod"/>
            </a:pPr>
            <a:r>
              <a:rPr lang="en" sz="1200">
                <a:solidFill>
                  <a:srgbClr val="000000"/>
                </a:solidFill>
                <a:latin typeface="Roboto Light"/>
                <a:ea typeface="Roboto Light"/>
                <a:cs typeface="Roboto Light"/>
                <a:sym typeface="Roboto Light"/>
              </a:rPr>
              <a:t>The bottom of the block was the chiseled to conform to the surface </a:t>
            </a:r>
            <a:endParaRPr sz="1200">
              <a:solidFill>
                <a:srgbClr val="000000"/>
              </a:solidFill>
              <a:latin typeface="Roboto Light"/>
              <a:ea typeface="Roboto Light"/>
              <a:cs typeface="Roboto Light"/>
              <a:sym typeface="Roboto Light"/>
            </a:endParaRPr>
          </a:p>
          <a:p>
            <a:pPr marL="0" lvl="0" indent="457200" algn="l" rtl="0">
              <a:spcBef>
                <a:spcPts val="0"/>
              </a:spcBef>
              <a:spcAft>
                <a:spcPts val="0"/>
              </a:spcAft>
              <a:buNone/>
            </a:pPr>
            <a:r>
              <a:rPr lang="en" sz="1200">
                <a:solidFill>
                  <a:srgbClr val="000000"/>
                </a:solidFill>
                <a:latin typeface="Roboto Light"/>
                <a:ea typeface="Roboto Light"/>
                <a:cs typeface="Roboto Light"/>
                <a:sym typeface="Roboto Light"/>
              </a:rPr>
              <a:t>of the shoe, while maintaining the distinction in area created instep 3. </a:t>
            </a:r>
            <a:endParaRPr sz="1200">
              <a:solidFill>
                <a:srgbClr val="000000"/>
              </a:solidFill>
              <a:latin typeface="Roboto Light"/>
              <a:ea typeface="Roboto Light"/>
              <a:cs typeface="Roboto Light"/>
              <a:sym typeface="Roboto Light"/>
            </a:endParaRPr>
          </a:p>
          <a:p>
            <a:pPr marL="457200" lvl="0" indent="-304800" algn="l" rtl="0">
              <a:spcBef>
                <a:spcPts val="0"/>
              </a:spcBef>
              <a:spcAft>
                <a:spcPts val="0"/>
              </a:spcAft>
              <a:buClr>
                <a:srgbClr val="000000"/>
              </a:buClr>
              <a:buSzPts val="1200"/>
              <a:buFont typeface="Roboto Light"/>
              <a:buAutoNum type="arabicPeriod"/>
            </a:pPr>
            <a:r>
              <a:rPr lang="en" sz="1200">
                <a:solidFill>
                  <a:srgbClr val="000000"/>
                </a:solidFill>
                <a:latin typeface="Roboto Light"/>
                <a:ea typeface="Roboto Light"/>
                <a:cs typeface="Roboto Light"/>
                <a:sym typeface="Roboto Light"/>
              </a:rPr>
              <a:t>32 kg (average weight of a leg) was dropped from a height of 2 cm </a:t>
            </a:r>
            <a:endParaRPr sz="1200">
              <a:solidFill>
                <a:srgbClr val="000000"/>
              </a:solidFill>
              <a:latin typeface="Roboto Light"/>
              <a:ea typeface="Roboto Light"/>
              <a:cs typeface="Roboto Light"/>
              <a:sym typeface="Roboto Light"/>
            </a:endParaRPr>
          </a:p>
          <a:p>
            <a:pPr marL="457200" lvl="0" indent="0" algn="l" rtl="0">
              <a:spcBef>
                <a:spcPts val="0"/>
              </a:spcBef>
              <a:spcAft>
                <a:spcPts val="0"/>
              </a:spcAft>
              <a:buNone/>
            </a:pPr>
            <a:r>
              <a:rPr lang="en" sz="1200">
                <a:solidFill>
                  <a:srgbClr val="000000"/>
                </a:solidFill>
                <a:latin typeface="Roboto Light"/>
                <a:ea typeface="Roboto Light"/>
                <a:cs typeface="Roboto Light"/>
                <a:sym typeface="Roboto Light"/>
              </a:rPr>
              <a:t>(average height of a footstep) 30 times each on the unmodified shoe,</a:t>
            </a:r>
            <a:endParaRPr sz="1200">
              <a:solidFill>
                <a:srgbClr val="000000"/>
              </a:solidFill>
              <a:latin typeface="Roboto Light"/>
              <a:ea typeface="Roboto Light"/>
              <a:cs typeface="Roboto Light"/>
              <a:sym typeface="Roboto Light"/>
            </a:endParaRPr>
          </a:p>
          <a:p>
            <a:pPr marL="457200" lvl="0" indent="0" algn="l" rtl="0">
              <a:spcBef>
                <a:spcPts val="0"/>
              </a:spcBef>
              <a:spcAft>
                <a:spcPts val="0"/>
              </a:spcAft>
              <a:buNone/>
            </a:pPr>
            <a:r>
              <a:rPr lang="en" sz="1200">
                <a:solidFill>
                  <a:srgbClr val="000000"/>
                </a:solidFill>
                <a:latin typeface="Roboto Light"/>
                <a:ea typeface="Roboto Light"/>
                <a:cs typeface="Roboto Light"/>
                <a:sym typeface="Roboto Light"/>
              </a:rPr>
              <a:t>a shoe with memory foam, and a modified shoe with memory foam. </a:t>
            </a:r>
            <a:endParaRPr sz="1200">
              <a:solidFill>
                <a:srgbClr val="000000"/>
              </a:solidFill>
              <a:latin typeface="Roboto Light"/>
              <a:ea typeface="Roboto Light"/>
              <a:cs typeface="Roboto Light"/>
              <a:sym typeface="Roboto Light"/>
            </a:endParaRPr>
          </a:p>
          <a:p>
            <a:pPr marL="457200" lvl="0" indent="-304800" algn="l" rtl="0">
              <a:spcBef>
                <a:spcPts val="0"/>
              </a:spcBef>
              <a:spcAft>
                <a:spcPts val="0"/>
              </a:spcAft>
              <a:buClr>
                <a:srgbClr val="000000"/>
              </a:buClr>
              <a:buSzPts val="1200"/>
              <a:buFont typeface="Roboto Light"/>
              <a:buAutoNum type="arabicPeriod"/>
            </a:pPr>
            <a:r>
              <a:rPr lang="en" sz="1200">
                <a:solidFill>
                  <a:srgbClr val="000000"/>
                </a:solidFill>
                <a:latin typeface="Roboto Light"/>
                <a:ea typeface="Roboto Light"/>
                <a:cs typeface="Roboto Light"/>
                <a:sym typeface="Roboto Light"/>
              </a:rPr>
              <a:t>Steps 3-5 were repeated to complete the running aspect of testing</a:t>
            </a:r>
            <a:endParaRPr sz="1400">
              <a:solidFill>
                <a:srgbClr val="000000"/>
              </a:solidFill>
              <a:latin typeface="Roboto Light"/>
              <a:ea typeface="Roboto Light"/>
              <a:cs typeface="Roboto Light"/>
              <a:sym typeface="Roboto Light"/>
            </a:endParaRPr>
          </a:p>
        </p:txBody>
      </p:sp>
      <p:sp>
        <p:nvSpPr>
          <p:cNvPr id="297" name="Google Shape;297;p29"/>
          <p:cNvSpPr/>
          <p:nvPr/>
        </p:nvSpPr>
        <p:spPr>
          <a:xfrm>
            <a:off x="392380" y="619400"/>
            <a:ext cx="596100" cy="279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98" name="Google Shape;298;p29"/>
          <p:cNvPicPr preferRelativeResize="0"/>
          <p:nvPr/>
        </p:nvPicPr>
        <p:blipFill>
          <a:blip r:embed="rId3">
            <a:alphaModFix/>
          </a:blip>
          <a:stretch>
            <a:fillRect/>
          </a:stretch>
        </p:blipFill>
        <p:spPr>
          <a:xfrm>
            <a:off x="7401900" y="92616"/>
            <a:ext cx="1347250" cy="3927076"/>
          </a:xfrm>
          <a:prstGeom prst="rect">
            <a:avLst/>
          </a:prstGeom>
          <a:noFill/>
          <a:ln>
            <a:noFill/>
          </a:ln>
        </p:spPr>
      </p:pic>
      <p:sp>
        <p:nvSpPr>
          <p:cNvPr id="299" name="Google Shape;299;p29"/>
          <p:cNvSpPr txBox="1"/>
          <p:nvPr/>
        </p:nvSpPr>
        <p:spPr>
          <a:xfrm>
            <a:off x="7314027" y="3965848"/>
            <a:ext cx="16464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Roboto"/>
                <a:ea typeface="Roboto"/>
                <a:cs typeface="Roboto"/>
                <a:sym typeface="Roboto"/>
              </a:rPr>
              <a:t>Figure 20</a:t>
            </a:r>
            <a:r>
              <a:rPr lang="en" sz="1000">
                <a:latin typeface="Roboto Light"/>
                <a:ea typeface="Roboto Light"/>
                <a:cs typeface="Roboto Light"/>
                <a:sym typeface="Roboto Light"/>
              </a:rPr>
              <a:t>: Testing Setup</a:t>
            </a:r>
            <a:endParaRPr sz="1000">
              <a:latin typeface="Roboto Light"/>
              <a:ea typeface="Roboto Light"/>
              <a:cs typeface="Roboto Light"/>
              <a:sym typeface="Roboto Light"/>
            </a:endParaRPr>
          </a:p>
        </p:txBody>
      </p:sp>
      <p:pic>
        <p:nvPicPr>
          <p:cNvPr id="300" name="Google Shape;300;p29"/>
          <p:cNvPicPr preferRelativeResize="0"/>
          <p:nvPr/>
        </p:nvPicPr>
        <p:blipFill rotWithShape="1">
          <a:blip r:embed="rId4">
            <a:alphaModFix/>
          </a:blip>
          <a:srcRect l="72291" t="21633" r="10941" b="32812"/>
          <a:stretch/>
        </p:blipFill>
        <p:spPr>
          <a:xfrm>
            <a:off x="5587993" y="1402766"/>
            <a:ext cx="1599048" cy="2443775"/>
          </a:xfrm>
          <a:prstGeom prst="rect">
            <a:avLst/>
          </a:prstGeom>
          <a:noFill/>
          <a:ln>
            <a:noFill/>
          </a:ln>
        </p:spPr>
      </p:pic>
      <p:sp>
        <p:nvSpPr>
          <p:cNvPr id="301" name="Google Shape;301;p29"/>
          <p:cNvSpPr txBox="1"/>
          <p:nvPr/>
        </p:nvSpPr>
        <p:spPr>
          <a:xfrm>
            <a:off x="5509470" y="3671441"/>
            <a:ext cx="18405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Roboto"/>
                <a:ea typeface="Roboto"/>
                <a:cs typeface="Roboto"/>
                <a:sym typeface="Roboto"/>
              </a:rPr>
              <a:t>Figure 19</a:t>
            </a:r>
            <a:r>
              <a:rPr lang="en" sz="1000">
                <a:latin typeface="Roboto Light"/>
                <a:ea typeface="Roboto Light"/>
                <a:cs typeface="Roboto Light"/>
                <a:sym typeface="Roboto Light"/>
              </a:rPr>
              <a:t>: Plantar Pressures recorded while walking (used in testing block). (Perry, 2004)</a:t>
            </a:r>
            <a:endParaRPr sz="1000">
              <a:latin typeface="Roboto Light"/>
              <a:ea typeface="Roboto Light"/>
              <a:cs typeface="Roboto Light"/>
              <a:sym typeface="Roboto 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0"/>
          <p:cNvSpPr/>
          <p:nvPr/>
        </p:nvSpPr>
        <p:spPr>
          <a:xfrm>
            <a:off x="4576250" y="-38250"/>
            <a:ext cx="4671900" cy="52518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latin typeface="Roboto Slab"/>
                <a:ea typeface="Roboto Slab"/>
                <a:cs typeface="Roboto Slab"/>
                <a:sym typeface="Roboto Slab"/>
              </a:rPr>
              <a:t>Issues/</a:t>
            </a:r>
            <a:endParaRPr>
              <a:latin typeface="Roboto Slab"/>
              <a:ea typeface="Roboto Slab"/>
              <a:cs typeface="Roboto Slab"/>
              <a:sym typeface="Roboto Slab"/>
            </a:endParaRPr>
          </a:p>
          <a:p>
            <a:pPr marL="0" lvl="0" indent="0" algn="ctr" rtl="0">
              <a:spcBef>
                <a:spcPts val="0"/>
              </a:spcBef>
              <a:spcAft>
                <a:spcPts val="0"/>
              </a:spcAft>
              <a:buNone/>
            </a:pPr>
            <a:r>
              <a:rPr lang="en">
                <a:latin typeface="Roboto Slab"/>
                <a:ea typeface="Roboto Slab"/>
                <a:cs typeface="Roboto Slab"/>
                <a:sym typeface="Roboto Slab"/>
              </a:rPr>
              <a:t>Redesigning</a:t>
            </a:r>
            <a:endParaRPr>
              <a:latin typeface="Roboto Slab"/>
              <a:ea typeface="Roboto Slab"/>
              <a:cs typeface="Roboto Slab"/>
              <a:sym typeface="Roboto Slab"/>
            </a:endParaRPr>
          </a:p>
        </p:txBody>
      </p:sp>
      <p:sp>
        <p:nvSpPr>
          <p:cNvPr id="309" name="Google Shape;309;p30"/>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999999"/>
                </a:solidFill>
                <a:latin typeface="Roboto Light"/>
                <a:ea typeface="Roboto Light"/>
                <a:cs typeface="Roboto Light"/>
                <a:sym typeface="Roboto Light"/>
              </a:rPr>
              <a:t>With Prototype Y</a:t>
            </a:r>
            <a:endParaRPr>
              <a:solidFill>
                <a:srgbClr val="999999"/>
              </a:solidFill>
              <a:latin typeface="Roboto Light"/>
              <a:ea typeface="Roboto Light"/>
              <a:cs typeface="Roboto Light"/>
              <a:sym typeface="Roboto Light"/>
            </a:endParaRPr>
          </a:p>
        </p:txBody>
      </p:sp>
      <p:sp>
        <p:nvSpPr>
          <p:cNvPr id="310" name="Google Shape;310;p30"/>
          <p:cNvSpPr txBox="1">
            <a:spLocks noGrp="1"/>
          </p:cNvSpPr>
          <p:nvPr>
            <p:ph type="body" idx="2"/>
          </p:nvPr>
        </p:nvSpPr>
        <p:spPr>
          <a:xfrm>
            <a:off x="4512600" y="78575"/>
            <a:ext cx="4479000" cy="506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sz="1300">
              <a:solidFill>
                <a:srgbClr val="000000"/>
              </a:solidFill>
              <a:latin typeface="Roboto Light"/>
              <a:ea typeface="Roboto Light"/>
              <a:cs typeface="Roboto Light"/>
              <a:sym typeface="Roboto Light"/>
            </a:endParaRPr>
          </a:p>
          <a:p>
            <a:pPr marL="457200" lvl="0" indent="-311150" algn="l" rtl="0">
              <a:spcBef>
                <a:spcPts val="1600"/>
              </a:spcBef>
              <a:spcAft>
                <a:spcPts val="0"/>
              </a:spcAft>
              <a:buClr>
                <a:srgbClr val="000000"/>
              </a:buClr>
              <a:buSzPts val="1300"/>
              <a:buFont typeface="Roboto Light"/>
              <a:buChar char="●"/>
            </a:pPr>
            <a:r>
              <a:rPr lang="en" sz="1300">
                <a:solidFill>
                  <a:srgbClr val="000000"/>
                </a:solidFill>
                <a:latin typeface="Roboto Light"/>
                <a:ea typeface="Roboto Light"/>
                <a:cs typeface="Roboto Light"/>
                <a:sym typeface="Roboto Light"/>
              </a:rPr>
              <a:t>After 120 trials, I noticed the rubber wasn’t folding as originally thought when the magnets compressed</a:t>
            </a:r>
            <a:endParaRPr sz="1300">
              <a:solidFill>
                <a:srgbClr val="000000"/>
              </a:solidFill>
              <a:latin typeface="Roboto Light"/>
              <a:ea typeface="Roboto Light"/>
              <a:cs typeface="Roboto Light"/>
              <a:sym typeface="Roboto Light"/>
            </a:endParaRPr>
          </a:p>
          <a:p>
            <a:pPr marL="914400" lvl="1" indent="-311150" algn="l" rtl="0">
              <a:spcBef>
                <a:spcPts val="0"/>
              </a:spcBef>
              <a:spcAft>
                <a:spcPts val="0"/>
              </a:spcAft>
              <a:buClr>
                <a:schemeClr val="accent5"/>
              </a:buClr>
              <a:buSzPts val="1300"/>
              <a:buFont typeface="Roboto Light"/>
              <a:buChar char="○"/>
            </a:pPr>
            <a:r>
              <a:rPr lang="en" sz="1300">
                <a:solidFill>
                  <a:srgbClr val="000000"/>
                </a:solidFill>
                <a:latin typeface="Roboto Light"/>
                <a:ea typeface="Roboto Light"/>
                <a:cs typeface="Roboto Light"/>
                <a:sym typeface="Roboto Light"/>
              </a:rPr>
              <a:t>The rubber was not flexible in order to accommodate the compression from the levitation</a:t>
            </a:r>
            <a:endParaRPr sz="1300">
              <a:solidFill>
                <a:srgbClr val="000000"/>
              </a:solidFill>
              <a:latin typeface="Roboto Light"/>
              <a:ea typeface="Roboto Light"/>
              <a:cs typeface="Roboto Light"/>
              <a:sym typeface="Roboto Light"/>
            </a:endParaRPr>
          </a:p>
          <a:p>
            <a:pPr marL="1371600" lvl="2" indent="-311150" algn="l" rtl="0">
              <a:spcBef>
                <a:spcPts val="0"/>
              </a:spcBef>
              <a:spcAft>
                <a:spcPts val="0"/>
              </a:spcAft>
              <a:buClr>
                <a:schemeClr val="accent5"/>
              </a:buClr>
              <a:buSzPts val="1300"/>
              <a:buFont typeface="Roboto Light"/>
              <a:buChar char="■"/>
            </a:pPr>
            <a:r>
              <a:rPr lang="en" sz="1300" b="1">
                <a:solidFill>
                  <a:srgbClr val="000000"/>
                </a:solidFill>
                <a:latin typeface="Roboto"/>
                <a:ea typeface="Roboto"/>
                <a:cs typeface="Roboto"/>
                <a:sym typeface="Roboto"/>
              </a:rPr>
              <a:t>Fix: </a:t>
            </a:r>
            <a:r>
              <a:rPr lang="en" sz="1300">
                <a:solidFill>
                  <a:srgbClr val="000000"/>
                </a:solidFill>
                <a:latin typeface="Roboto Light"/>
                <a:ea typeface="Roboto Light"/>
                <a:cs typeface="Roboto Light"/>
                <a:sym typeface="Roboto Light"/>
              </a:rPr>
              <a:t>Revert back to the original insole to contain the magnets but keep the rubber on the bottom for thin, practical, and durable protection</a:t>
            </a:r>
            <a:endParaRPr sz="1300">
              <a:solidFill>
                <a:srgbClr val="000000"/>
              </a:solidFill>
              <a:latin typeface="Roboto Light"/>
              <a:ea typeface="Roboto Light"/>
              <a:cs typeface="Roboto Light"/>
              <a:sym typeface="Roboto Light"/>
            </a:endParaRPr>
          </a:p>
          <a:p>
            <a:pPr marL="457200" lvl="0" indent="-311150" algn="l" rtl="0">
              <a:spcBef>
                <a:spcPts val="0"/>
              </a:spcBef>
              <a:spcAft>
                <a:spcPts val="0"/>
              </a:spcAft>
              <a:buClr>
                <a:srgbClr val="000000"/>
              </a:buClr>
              <a:buSzPts val="1300"/>
              <a:buFont typeface="Roboto Light"/>
              <a:buChar char="●"/>
            </a:pPr>
            <a:r>
              <a:rPr lang="en" sz="1300">
                <a:solidFill>
                  <a:srgbClr val="000000"/>
                </a:solidFill>
                <a:latin typeface="Roboto Light"/>
                <a:ea typeface="Roboto Light"/>
                <a:cs typeface="Roboto Light"/>
                <a:sym typeface="Roboto Light"/>
              </a:rPr>
              <a:t>The rubber had almost no rigidity</a:t>
            </a:r>
            <a:endParaRPr sz="1300">
              <a:solidFill>
                <a:srgbClr val="000000"/>
              </a:solidFill>
              <a:latin typeface="Roboto Light"/>
              <a:ea typeface="Roboto Light"/>
              <a:cs typeface="Roboto Light"/>
              <a:sym typeface="Roboto Light"/>
            </a:endParaRPr>
          </a:p>
          <a:p>
            <a:pPr marL="914400" lvl="1" indent="-311150" algn="l" rtl="0">
              <a:spcBef>
                <a:spcPts val="0"/>
              </a:spcBef>
              <a:spcAft>
                <a:spcPts val="0"/>
              </a:spcAft>
              <a:buClr>
                <a:schemeClr val="accent5"/>
              </a:buClr>
              <a:buSzPts val="1300"/>
              <a:buFont typeface="Roboto Light"/>
              <a:buChar char="○"/>
            </a:pPr>
            <a:r>
              <a:rPr lang="en" sz="1300">
                <a:solidFill>
                  <a:srgbClr val="000000"/>
                </a:solidFill>
                <a:latin typeface="Roboto Light"/>
                <a:ea typeface="Roboto Light"/>
                <a:cs typeface="Roboto Light"/>
                <a:sym typeface="Roboto Light"/>
              </a:rPr>
              <a:t>This meant that the rubber had no firm support and instead had a loose, floppy structure</a:t>
            </a:r>
            <a:endParaRPr sz="1300">
              <a:solidFill>
                <a:srgbClr val="000000"/>
              </a:solidFill>
              <a:latin typeface="Roboto Light"/>
              <a:ea typeface="Roboto Light"/>
              <a:cs typeface="Roboto Light"/>
              <a:sym typeface="Roboto Light"/>
            </a:endParaRPr>
          </a:p>
          <a:p>
            <a:pPr marL="1371600" lvl="2" indent="-311150" algn="l" rtl="0">
              <a:spcBef>
                <a:spcPts val="0"/>
              </a:spcBef>
              <a:spcAft>
                <a:spcPts val="0"/>
              </a:spcAft>
              <a:buClr>
                <a:schemeClr val="accent5"/>
              </a:buClr>
              <a:buSzPts val="1300"/>
              <a:buFont typeface="Roboto"/>
              <a:buChar char="■"/>
            </a:pPr>
            <a:r>
              <a:rPr lang="en" sz="1300" b="1">
                <a:solidFill>
                  <a:srgbClr val="000000"/>
                </a:solidFill>
                <a:latin typeface="Roboto"/>
                <a:ea typeface="Roboto"/>
                <a:cs typeface="Roboto"/>
                <a:sym typeface="Roboto"/>
              </a:rPr>
              <a:t>Fix:</a:t>
            </a:r>
            <a:r>
              <a:rPr lang="en" sz="1300">
                <a:solidFill>
                  <a:srgbClr val="000000"/>
                </a:solidFill>
                <a:latin typeface="Roboto Light"/>
                <a:ea typeface="Roboto Light"/>
                <a:cs typeface="Roboto Light"/>
                <a:sym typeface="Roboto Light"/>
              </a:rPr>
              <a:t> Add a light, flexible, and rigid plate layer in the middle of the shoe to provide structure and support</a:t>
            </a:r>
            <a:endParaRPr sz="1300">
              <a:solidFill>
                <a:srgbClr val="000000"/>
              </a:solidFill>
              <a:latin typeface="Roboto Light"/>
              <a:ea typeface="Roboto Light"/>
              <a:cs typeface="Roboto Light"/>
              <a:sym typeface="Roboto Light"/>
            </a:endParaRPr>
          </a:p>
        </p:txBody>
      </p:sp>
      <p:sp>
        <p:nvSpPr>
          <p:cNvPr id="311" name="Google Shape;311;p30"/>
          <p:cNvSpPr/>
          <p:nvPr/>
        </p:nvSpPr>
        <p:spPr>
          <a:xfrm>
            <a:off x="1888800" y="2690250"/>
            <a:ext cx="798600" cy="678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Slab"/>
                <a:ea typeface="Roboto Slab"/>
                <a:cs typeface="Roboto Slab"/>
                <a:sym typeface="Roboto Slab"/>
              </a:rPr>
              <a:t>Prototype Z Construction Procedures</a:t>
            </a:r>
            <a:endParaRPr>
              <a:latin typeface="Roboto Slab"/>
              <a:ea typeface="Roboto Slab"/>
              <a:cs typeface="Roboto Slab"/>
              <a:sym typeface="Roboto Slab"/>
            </a:endParaRPr>
          </a:p>
        </p:txBody>
      </p:sp>
      <p:sp>
        <p:nvSpPr>
          <p:cNvPr id="319" name="Google Shape;319;p31"/>
          <p:cNvSpPr txBox="1">
            <a:spLocks noGrp="1"/>
          </p:cNvSpPr>
          <p:nvPr>
            <p:ph type="body" idx="1"/>
          </p:nvPr>
        </p:nvSpPr>
        <p:spPr>
          <a:xfrm>
            <a:off x="311700" y="1000075"/>
            <a:ext cx="6288000" cy="3783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50">
                <a:solidFill>
                  <a:schemeClr val="accent5"/>
                </a:solidFill>
                <a:latin typeface="Roboto Medium"/>
                <a:ea typeface="Roboto Medium"/>
                <a:cs typeface="Roboto Medium"/>
                <a:sym typeface="Roboto Medium"/>
              </a:rPr>
              <a:t>Shoe Preparation</a:t>
            </a:r>
            <a:endParaRPr sz="1050">
              <a:solidFill>
                <a:schemeClr val="accent5"/>
              </a:solidFill>
              <a:latin typeface="Roboto Medium"/>
              <a:ea typeface="Roboto Medium"/>
              <a:cs typeface="Roboto Medium"/>
              <a:sym typeface="Roboto Medium"/>
            </a:endParaRPr>
          </a:p>
          <a:p>
            <a:pPr marL="457200" lvl="0" indent="-295275" algn="l" rtl="0">
              <a:spcBef>
                <a:spcPts val="0"/>
              </a:spcBef>
              <a:spcAft>
                <a:spcPts val="0"/>
              </a:spcAft>
              <a:buClr>
                <a:schemeClr val="accent5"/>
              </a:buClr>
              <a:buSzPts val="1050"/>
              <a:buFont typeface="Roboto Light"/>
              <a:buAutoNum type="arabicPeriod"/>
            </a:pPr>
            <a:r>
              <a:rPr lang="en" sz="1050">
                <a:solidFill>
                  <a:srgbClr val="D9D9D9"/>
                </a:solidFill>
                <a:latin typeface="Roboto Light"/>
                <a:ea typeface="Roboto Light"/>
                <a:cs typeface="Roboto Light"/>
                <a:sym typeface="Roboto Light"/>
              </a:rPr>
              <a:t>Cut a shoe plate from a rubber sheet and a polycarbonate sheet of the same size</a:t>
            </a:r>
            <a:endParaRPr sz="1050">
              <a:solidFill>
                <a:srgbClr val="D9D9D9"/>
              </a:solidFill>
              <a:latin typeface="Roboto Light"/>
              <a:ea typeface="Roboto Light"/>
              <a:cs typeface="Roboto Light"/>
              <a:sym typeface="Roboto Light"/>
            </a:endParaRPr>
          </a:p>
          <a:p>
            <a:pPr marL="457200" lvl="0" indent="-295275" algn="l" rtl="0">
              <a:spcBef>
                <a:spcPts val="0"/>
              </a:spcBef>
              <a:spcAft>
                <a:spcPts val="0"/>
              </a:spcAft>
              <a:buClr>
                <a:schemeClr val="accent5"/>
              </a:buClr>
              <a:buSzPts val="1050"/>
              <a:buFont typeface="Roboto Light"/>
              <a:buAutoNum type="arabicPeriod"/>
            </a:pPr>
            <a:r>
              <a:rPr lang="en" sz="1050">
                <a:solidFill>
                  <a:srgbClr val="D9D9D9"/>
                </a:solidFill>
                <a:latin typeface="Roboto Light"/>
                <a:ea typeface="Roboto Light"/>
                <a:cs typeface="Roboto Light"/>
                <a:sym typeface="Roboto Light"/>
              </a:rPr>
              <a:t>Mark the locations of the magnets on the insole with a Sharpie</a:t>
            </a:r>
            <a:endParaRPr sz="1050">
              <a:solidFill>
                <a:srgbClr val="D9D9D9"/>
              </a:solidFill>
              <a:latin typeface="Roboto Light"/>
              <a:ea typeface="Roboto Light"/>
              <a:cs typeface="Roboto Light"/>
              <a:sym typeface="Roboto Light"/>
            </a:endParaRPr>
          </a:p>
          <a:p>
            <a:pPr marL="457200" lvl="0" indent="-295275" algn="l" rtl="0">
              <a:spcBef>
                <a:spcPts val="0"/>
              </a:spcBef>
              <a:spcAft>
                <a:spcPts val="0"/>
              </a:spcAft>
              <a:buClr>
                <a:schemeClr val="accent5"/>
              </a:buClr>
              <a:buSzPts val="1050"/>
              <a:buFont typeface="Roboto Light"/>
              <a:buAutoNum type="arabicPeriod"/>
            </a:pPr>
            <a:r>
              <a:rPr lang="en" sz="1050">
                <a:solidFill>
                  <a:srgbClr val="D9D9D9"/>
                </a:solidFill>
                <a:latin typeface="Roboto Light"/>
                <a:ea typeface="Roboto Light"/>
                <a:cs typeface="Roboto Light"/>
                <a:sym typeface="Roboto Light"/>
              </a:rPr>
              <a:t>Place the insole and polycarbonate sheet together and trace the edges and the magnet locations</a:t>
            </a:r>
            <a:endParaRPr sz="1050">
              <a:solidFill>
                <a:srgbClr val="D9D9D9"/>
              </a:solidFill>
              <a:latin typeface="Roboto Light"/>
              <a:ea typeface="Roboto Light"/>
              <a:cs typeface="Roboto Light"/>
              <a:sym typeface="Roboto Light"/>
            </a:endParaRPr>
          </a:p>
          <a:p>
            <a:pPr marL="0" lvl="0" indent="0" algn="l" rtl="0">
              <a:lnSpc>
                <a:spcPct val="150000"/>
              </a:lnSpc>
              <a:spcBef>
                <a:spcPts val="0"/>
              </a:spcBef>
              <a:spcAft>
                <a:spcPts val="0"/>
              </a:spcAft>
              <a:buNone/>
            </a:pPr>
            <a:endParaRPr sz="1050">
              <a:solidFill>
                <a:schemeClr val="accent5"/>
              </a:solidFill>
              <a:latin typeface="Roboto Medium"/>
              <a:ea typeface="Roboto Medium"/>
              <a:cs typeface="Roboto Medium"/>
              <a:sym typeface="Roboto Medium"/>
            </a:endParaRPr>
          </a:p>
          <a:p>
            <a:pPr marL="0" lvl="0" indent="0" algn="l" rtl="0">
              <a:lnSpc>
                <a:spcPct val="115000"/>
              </a:lnSpc>
              <a:spcBef>
                <a:spcPts val="0"/>
              </a:spcBef>
              <a:spcAft>
                <a:spcPts val="0"/>
              </a:spcAft>
              <a:buNone/>
            </a:pPr>
            <a:r>
              <a:rPr lang="en" sz="1050">
                <a:solidFill>
                  <a:schemeClr val="accent5"/>
                </a:solidFill>
                <a:latin typeface="Roboto Medium"/>
                <a:ea typeface="Roboto Medium"/>
                <a:cs typeface="Roboto Medium"/>
                <a:sym typeface="Roboto Medium"/>
              </a:rPr>
              <a:t>Magnetic Fixture</a:t>
            </a:r>
            <a:endParaRPr sz="1050">
              <a:solidFill>
                <a:srgbClr val="D9D9D9"/>
              </a:solidFill>
              <a:latin typeface="Roboto"/>
              <a:ea typeface="Roboto"/>
              <a:cs typeface="Roboto"/>
              <a:sym typeface="Roboto"/>
            </a:endParaRPr>
          </a:p>
          <a:p>
            <a:pPr marL="457200" lvl="0" indent="-295275" algn="l" rtl="0">
              <a:spcBef>
                <a:spcPts val="0"/>
              </a:spcBef>
              <a:spcAft>
                <a:spcPts val="0"/>
              </a:spcAft>
              <a:buClr>
                <a:schemeClr val="accent5"/>
              </a:buClr>
              <a:buSzPts val="1050"/>
              <a:buFont typeface="Roboto Light"/>
              <a:buAutoNum type="arabicPeriod"/>
            </a:pPr>
            <a:r>
              <a:rPr lang="en" sz="1050">
                <a:solidFill>
                  <a:srgbClr val="D9D9D9"/>
                </a:solidFill>
                <a:latin typeface="Roboto Light"/>
                <a:ea typeface="Roboto Light"/>
                <a:cs typeface="Roboto Light"/>
                <a:sym typeface="Roboto Light"/>
              </a:rPr>
              <a:t>Place a piece of steel under the insole and place the magnets all facing the same direction using the steel plate to hold them down</a:t>
            </a:r>
            <a:endParaRPr sz="1050">
              <a:solidFill>
                <a:srgbClr val="D9D9D9"/>
              </a:solidFill>
              <a:latin typeface="Roboto Light"/>
              <a:ea typeface="Roboto Light"/>
              <a:cs typeface="Roboto Light"/>
              <a:sym typeface="Roboto Light"/>
            </a:endParaRPr>
          </a:p>
          <a:p>
            <a:pPr marL="457200" lvl="0" indent="-295275" algn="l" rtl="0">
              <a:spcBef>
                <a:spcPts val="0"/>
              </a:spcBef>
              <a:spcAft>
                <a:spcPts val="0"/>
              </a:spcAft>
              <a:buClr>
                <a:schemeClr val="accent5"/>
              </a:buClr>
              <a:buSzPts val="1050"/>
              <a:buFont typeface="Roboto Light"/>
              <a:buAutoNum type="arabicPeriod"/>
            </a:pPr>
            <a:r>
              <a:rPr lang="en" sz="1050">
                <a:solidFill>
                  <a:srgbClr val="D9D9D9"/>
                </a:solidFill>
                <a:latin typeface="Roboto Light"/>
                <a:ea typeface="Roboto Light"/>
                <a:cs typeface="Roboto Light"/>
                <a:sym typeface="Roboto Light"/>
              </a:rPr>
              <a:t>Apply epoxy and allow time to cure</a:t>
            </a:r>
            <a:endParaRPr sz="1050">
              <a:solidFill>
                <a:srgbClr val="D9D9D9"/>
              </a:solidFill>
              <a:latin typeface="Roboto Light"/>
              <a:ea typeface="Roboto Light"/>
              <a:cs typeface="Roboto Light"/>
              <a:sym typeface="Roboto Light"/>
            </a:endParaRPr>
          </a:p>
          <a:p>
            <a:pPr marL="457200" lvl="0" indent="-295275" algn="l" rtl="0">
              <a:spcBef>
                <a:spcPts val="0"/>
              </a:spcBef>
              <a:spcAft>
                <a:spcPts val="0"/>
              </a:spcAft>
              <a:buClr>
                <a:schemeClr val="accent5"/>
              </a:buClr>
              <a:buSzPts val="1050"/>
              <a:buFont typeface="Roboto Light"/>
              <a:buAutoNum type="arabicPeriod"/>
            </a:pPr>
            <a:r>
              <a:rPr lang="en" sz="1050">
                <a:solidFill>
                  <a:srgbClr val="D9D9D9"/>
                </a:solidFill>
                <a:latin typeface="Roboto Light"/>
                <a:ea typeface="Roboto Light"/>
                <a:cs typeface="Roboto Light"/>
                <a:sym typeface="Roboto Light"/>
              </a:rPr>
              <a:t>Repeat steps 4-5 for the polycarbonate shoe plate</a:t>
            </a:r>
            <a:endParaRPr sz="1050">
              <a:solidFill>
                <a:schemeClr val="accent5"/>
              </a:solidFill>
              <a:latin typeface="Roboto Medium"/>
              <a:ea typeface="Roboto Medium"/>
              <a:cs typeface="Roboto Medium"/>
              <a:sym typeface="Roboto Medium"/>
            </a:endParaRPr>
          </a:p>
          <a:p>
            <a:pPr marL="0" lvl="0" indent="0" algn="l" rtl="0">
              <a:lnSpc>
                <a:spcPct val="115000"/>
              </a:lnSpc>
              <a:spcBef>
                <a:spcPts val="1600"/>
              </a:spcBef>
              <a:spcAft>
                <a:spcPts val="0"/>
              </a:spcAft>
              <a:buNone/>
            </a:pPr>
            <a:r>
              <a:rPr lang="en" sz="1050">
                <a:solidFill>
                  <a:schemeClr val="accent5"/>
                </a:solidFill>
                <a:latin typeface="Roboto Medium"/>
                <a:ea typeface="Roboto Medium"/>
                <a:cs typeface="Roboto Medium"/>
                <a:sym typeface="Roboto Medium"/>
              </a:rPr>
              <a:t>Final Assembly</a:t>
            </a:r>
            <a:endParaRPr sz="1050">
              <a:solidFill>
                <a:srgbClr val="D9D9D9"/>
              </a:solidFill>
              <a:latin typeface="Roboto"/>
              <a:ea typeface="Roboto"/>
              <a:cs typeface="Roboto"/>
              <a:sym typeface="Roboto"/>
            </a:endParaRPr>
          </a:p>
          <a:p>
            <a:pPr marL="457200" lvl="0" indent="-295275" algn="l" rtl="0">
              <a:spcBef>
                <a:spcPts val="0"/>
              </a:spcBef>
              <a:spcAft>
                <a:spcPts val="0"/>
              </a:spcAft>
              <a:buClr>
                <a:schemeClr val="accent5"/>
              </a:buClr>
              <a:buSzPts val="1050"/>
              <a:buFont typeface="Roboto Light"/>
              <a:buAutoNum type="arabicPeriod"/>
            </a:pPr>
            <a:r>
              <a:rPr lang="en" sz="1050">
                <a:solidFill>
                  <a:srgbClr val="D9D9D9"/>
                </a:solidFill>
                <a:latin typeface="Roboto Light"/>
                <a:ea typeface="Roboto Light"/>
                <a:cs typeface="Roboto Light"/>
                <a:sym typeface="Roboto Light"/>
              </a:rPr>
              <a:t>Place the piece of steel in between the two layers and align them</a:t>
            </a:r>
            <a:endParaRPr sz="1050">
              <a:solidFill>
                <a:srgbClr val="D9D9D9"/>
              </a:solidFill>
              <a:latin typeface="Roboto Light"/>
              <a:ea typeface="Roboto Light"/>
              <a:cs typeface="Roboto Light"/>
              <a:sym typeface="Roboto Light"/>
            </a:endParaRPr>
          </a:p>
          <a:p>
            <a:pPr marL="457200" lvl="0" indent="-295275" algn="l" rtl="0">
              <a:spcBef>
                <a:spcPts val="0"/>
              </a:spcBef>
              <a:spcAft>
                <a:spcPts val="0"/>
              </a:spcAft>
              <a:buClr>
                <a:schemeClr val="accent5"/>
              </a:buClr>
              <a:buSzPts val="1050"/>
              <a:buFont typeface="Roboto Light"/>
              <a:buAutoNum type="arabicPeriod"/>
            </a:pPr>
            <a:r>
              <a:rPr lang="en" sz="1050">
                <a:solidFill>
                  <a:srgbClr val="D9D9D9"/>
                </a:solidFill>
                <a:latin typeface="Roboto Light"/>
                <a:ea typeface="Roboto Light"/>
                <a:cs typeface="Roboto Light"/>
                <a:sym typeface="Roboto Light"/>
              </a:rPr>
              <a:t>Apply epoxy to only the edges to create a complete bubble and encapsulate that area of magnets</a:t>
            </a:r>
            <a:endParaRPr sz="1050">
              <a:solidFill>
                <a:srgbClr val="D9D9D9"/>
              </a:solidFill>
              <a:latin typeface="Roboto Light"/>
              <a:ea typeface="Roboto Light"/>
              <a:cs typeface="Roboto Light"/>
              <a:sym typeface="Roboto Light"/>
            </a:endParaRPr>
          </a:p>
          <a:p>
            <a:pPr marL="457200" lvl="0" indent="-295275" algn="l" rtl="0">
              <a:spcBef>
                <a:spcPts val="0"/>
              </a:spcBef>
              <a:spcAft>
                <a:spcPts val="0"/>
              </a:spcAft>
              <a:buClr>
                <a:schemeClr val="accent5"/>
              </a:buClr>
              <a:buSzPts val="1050"/>
              <a:buFont typeface="Roboto Light"/>
              <a:buAutoNum type="arabicPeriod"/>
            </a:pPr>
            <a:r>
              <a:rPr lang="en" sz="1050">
                <a:solidFill>
                  <a:srgbClr val="D9D9D9"/>
                </a:solidFill>
                <a:latin typeface="Roboto Light"/>
                <a:ea typeface="Roboto Light"/>
                <a:cs typeface="Roboto Light"/>
                <a:sym typeface="Roboto Light"/>
              </a:rPr>
              <a:t>Add a small piece of foam in between each pair of magnets to provide protection</a:t>
            </a:r>
            <a:endParaRPr sz="1050">
              <a:solidFill>
                <a:srgbClr val="D9D9D9"/>
              </a:solidFill>
              <a:latin typeface="Roboto Light"/>
              <a:ea typeface="Roboto Light"/>
              <a:cs typeface="Roboto Light"/>
              <a:sym typeface="Roboto Light"/>
            </a:endParaRPr>
          </a:p>
          <a:p>
            <a:pPr marL="457200" lvl="0" indent="-295275" algn="l" rtl="0">
              <a:spcBef>
                <a:spcPts val="0"/>
              </a:spcBef>
              <a:spcAft>
                <a:spcPts val="0"/>
              </a:spcAft>
              <a:buClr>
                <a:schemeClr val="accent5"/>
              </a:buClr>
              <a:buSzPts val="1050"/>
              <a:buFont typeface="Roboto Light"/>
              <a:buAutoNum type="arabicPeriod"/>
            </a:pPr>
            <a:r>
              <a:rPr lang="en" sz="1050">
                <a:solidFill>
                  <a:srgbClr val="D9D9D9"/>
                </a:solidFill>
                <a:latin typeface="Roboto Light"/>
                <a:ea typeface="Roboto Light"/>
                <a:cs typeface="Roboto Light"/>
                <a:sym typeface="Roboto Light"/>
              </a:rPr>
              <a:t>Use binder clips to clamp down on the areas of epoxy until cured</a:t>
            </a:r>
            <a:endParaRPr sz="1050">
              <a:solidFill>
                <a:srgbClr val="D9D9D9"/>
              </a:solidFill>
              <a:latin typeface="Roboto Light"/>
              <a:ea typeface="Roboto Light"/>
              <a:cs typeface="Roboto Light"/>
              <a:sym typeface="Roboto Light"/>
            </a:endParaRPr>
          </a:p>
          <a:p>
            <a:pPr marL="457200" lvl="0" indent="-295275" algn="l" rtl="0">
              <a:spcBef>
                <a:spcPts val="0"/>
              </a:spcBef>
              <a:spcAft>
                <a:spcPts val="0"/>
              </a:spcAft>
              <a:buClr>
                <a:schemeClr val="accent5"/>
              </a:buClr>
              <a:buSzPts val="1050"/>
              <a:buFont typeface="Roboto Light"/>
              <a:buAutoNum type="arabicPeriod"/>
            </a:pPr>
            <a:r>
              <a:rPr lang="en" sz="1050">
                <a:solidFill>
                  <a:srgbClr val="D9D9D9"/>
                </a:solidFill>
                <a:latin typeface="Roboto Light"/>
                <a:ea typeface="Roboto Light"/>
                <a:cs typeface="Roboto Light"/>
                <a:sym typeface="Roboto Light"/>
              </a:rPr>
              <a:t>Move the steel plate accordingly to keep control of magnetic levitation while applying epoxy to the edges</a:t>
            </a:r>
            <a:endParaRPr sz="1050">
              <a:solidFill>
                <a:srgbClr val="D9D9D9"/>
              </a:solidFill>
              <a:latin typeface="Roboto Light"/>
              <a:ea typeface="Roboto Light"/>
              <a:cs typeface="Roboto Light"/>
              <a:sym typeface="Roboto Light"/>
            </a:endParaRPr>
          </a:p>
          <a:p>
            <a:pPr marL="457200" lvl="0" indent="-295275" algn="l" rtl="0">
              <a:spcBef>
                <a:spcPts val="0"/>
              </a:spcBef>
              <a:spcAft>
                <a:spcPts val="0"/>
              </a:spcAft>
              <a:buClr>
                <a:schemeClr val="accent5"/>
              </a:buClr>
              <a:buSzPts val="1050"/>
              <a:buFont typeface="Roboto Light"/>
              <a:buAutoNum type="arabicPeriod"/>
            </a:pPr>
            <a:r>
              <a:rPr lang="en" sz="1050">
                <a:solidFill>
                  <a:srgbClr val="D9D9D9"/>
                </a:solidFill>
                <a:latin typeface="Roboto Light"/>
                <a:ea typeface="Roboto Light"/>
                <a:cs typeface="Roboto Light"/>
                <a:sym typeface="Roboto Light"/>
              </a:rPr>
              <a:t>Apply epoxy to the unused side of the polycarbonate</a:t>
            </a:r>
            <a:endParaRPr sz="1050">
              <a:solidFill>
                <a:srgbClr val="D9D9D9"/>
              </a:solidFill>
              <a:latin typeface="Roboto Light"/>
              <a:ea typeface="Roboto Light"/>
              <a:cs typeface="Roboto Light"/>
              <a:sym typeface="Roboto Light"/>
            </a:endParaRPr>
          </a:p>
          <a:p>
            <a:pPr marL="457200" lvl="0" indent="-295275" algn="l" rtl="0">
              <a:spcBef>
                <a:spcPts val="0"/>
              </a:spcBef>
              <a:spcAft>
                <a:spcPts val="0"/>
              </a:spcAft>
              <a:buClr>
                <a:schemeClr val="accent5"/>
              </a:buClr>
              <a:buSzPts val="1050"/>
              <a:buFont typeface="Roboto Light"/>
              <a:buAutoNum type="arabicPeriod"/>
            </a:pPr>
            <a:r>
              <a:rPr lang="en" sz="1050">
                <a:solidFill>
                  <a:srgbClr val="D9D9D9"/>
                </a:solidFill>
                <a:latin typeface="Roboto Light"/>
                <a:ea typeface="Roboto Light"/>
                <a:cs typeface="Roboto Light"/>
                <a:sym typeface="Roboto Light"/>
              </a:rPr>
              <a:t>Place the rubber shoe plate on the epoxy and allow time to cure</a:t>
            </a:r>
            <a:endParaRPr sz="1050">
              <a:solidFill>
                <a:srgbClr val="D9D9D9"/>
              </a:solidFill>
              <a:latin typeface="Roboto Light"/>
              <a:ea typeface="Roboto Light"/>
              <a:cs typeface="Roboto Light"/>
              <a:sym typeface="Roboto Light"/>
            </a:endParaRPr>
          </a:p>
        </p:txBody>
      </p:sp>
      <p:sp>
        <p:nvSpPr>
          <p:cNvPr id="320" name="Google Shape;320;p31"/>
          <p:cNvSpPr/>
          <p:nvPr/>
        </p:nvSpPr>
        <p:spPr>
          <a:xfrm>
            <a:off x="233250" y="576000"/>
            <a:ext cx="111000" cy="45675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p:nvPr/>
        </p:nvSpPr>
        <p:spPr>
          <a:xfrm>
            <a:off x="0" y="0"/>
            <a:ext cx="4569300" cy="5160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4"/>
          <p:cNvSpPr txBox="1">
            <a:spLocks noGrp="1"/>
          </p:cNvSpPr>
          <p:nvPr>
            <p:ph type="title"/>
          </p:nvPr>
        </p:nvSpPr>
        <p:spPr>
          <a:xfrm>
            <a:off x="262050" y="1450300"/>
            <a:ext cx="4045200" cy="1482300"/>
          </a:xfrm>
          <a:prstGeom prst="rect">
            <a:avLst/>
          </a:prstGeom>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4400">
                <a:solidFill>
                  <a:srgbClr val="000000"/>
                </a:solidFill>
                <a:latin typeface="Roboto Slab"/>
                <a:ea typeface="Roboto Slab"/>
                <a:cs typeface="Roboto Slab"/>
                <a:sym typeface="Roboto Slab"/>
              </a:rPr>
              <a:t>Engineering Goal</a:t>
            </a:r>
            <a:endParaRPr sz="4400">
              <a:solidFill>
                <a:srgbClr val="000000"/>
              </a:solidFill>
              <a:latin typeface="Roboto Slab"/>
              <a:ea typeface="Roboto Slab"/>
              <a:cs typeface="Roboto Slab"/>
              <a:sym typeface="Roboto Slab"/>
            </a:endParaRPr>
          </a:p>
        </p:txBody>
      </p:sp>
      <p:sp>
        <p:nvSpPr>
          <p:cNvPr id="63" name="Google Shape;63;p14"/>
          <p:cNvSpPr txBox="1">
            <a:spLocks noGrp="1"/>
          </p:cNvSpPr>
          <p:nvPr>
            <p:ph type="subTitle" idx="1"/>
          </p:nvPr>
        </p:nvSpPr>
        <p:spPr>
          <a:xfrm>
            <a:off x="262050" y="2944000"/>
            <a:ext cx="4045200" cy="12351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300">
                <a:solidFill>
                  <a:srgbClr val="000000"/>
                </a:solidFill>
                <a:latin typeface="Roboto Light"/>
                <a:ea typeface="Roboto Light"/>
                <a:cs typeface="Roboto Light"/>
                <a:sym typeface="Roboto Light"/>
              </a:rPr>
              <a:t>And Rationale</a:t>
            </a:r>
            <a:endParaRPr sz="2300">
              <a:solidFill>
                <a:srgbClr val="000000"/>
              </a:solidFill>
              <a:latin typeface="Roboto Light"/>
              <a:ea typeface="Roboto Light"/>
              <a:cs typeface="Roboto Light"/>
              <a:sym typeface="Roboto Light"/>
            </a:endParaRPr>
          </a:p>
        </p:txBody>
      </p:sp>
      <p:sp>
        <p:nvSpPr>
          <p:cNvPr id="64" name="Google Shape;64;p14"/>
          <p:cNvSpPr txBox="1">
            <a:spLocks noGrp="1"/>
          </p:cNvSpPr>
          <p:nvPr>
            <p:ph type="body" idx="2"/>
          </p:nvPr>
        </p:nvSpPr>
        <p:spPr>
          <a:xfrm>
            <a:off x="4901875" y="787125"/>
            <a:ext cx="3983700" cy="369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5"/>
                </a:solidFill>
                <a:latin typeface="Roboto"/>
                <a:ea typeface="Roboto"/>
                <a:cs typeface="Roboto"/>
                <a:sym typeface="Roboto"/>
              </a:rPr>
              <a:t>Problem</a:t>
            </a:r>
            <a:r>
              <a:rPr lang="en">
                <a:solidFill>
                  <a:schemeClr val="accent5"/>
                </a:solidFill>
                <a:latin typeface="Roboto Light"/>
                <a:ea typeface="Roboto Light"/>
                <a:cs typeface="Roboto Light"/>
                <a:sym typeface="Roboto Light"/>
              </a:rPr>
              <a:t>:</a:t>
            </a:r>
            <a:r>
              <a:rPr lang="en" sz="1700">
                <a:solidFill>
                  <a:srgbClr val="CFE2F3"/>
                </a:solidFill>
                <a:latin typeface="Roboto Light"/>
                <a:ea typeface="Roboto Light"/>
                <a:cs typeface="Roboto Light"/>
                <a:sym typeface="Roboto Light"/>
              </a:rPr>
              <a:t> </a:t>
            </a:r>
            <a:endParaRPr sz="1700">
              <a:solidFill>
                <a:srgbClr val="CFE2F3"/>
              </a:solidFill>
              <a:latin typeface="Roboto Light"/>
              <a:ea typeface="Roboto Light"/>
              <a:cs typeface="Roboto Light"/>
              <a:sym typeface="Roboto Light"/>
            </a:endParaRPr>
          </a:p>
          <a:p>
            <a:pPr marL="0" lvl="0" indent="0" algn="l" rtl="0">
              <a:spcBef>
                <a:spcPts val="0"/>
              </a:spcBef>
              <a:spcAft>
                <a:spcPts val="0"/>
              </a:spcAft>
              <a:buNone/>
            </a:pPr>
            <a:r>
              <a:rPr lang="en" sz="1200">
                <a:solidFill>
                  <a:srgbClr val="FFFFFF"/>
                </a:solidFill>
                <a:latin typeface="Roboto Light"/>
                <a:ea typeface="Roboto Light"/>
                <a:cs typeface="Roboto Light"/>
                <a:sym typeface="Roboto Light"/>
              </a:rPr>
              <a:t>To create a </a:t>
            </a:r>
            <a:r>
              <a:rPr lang="en" sz="1200" b="1">
                <a:solidFill>
                  <a:srgbClr val="FFFFFF"/>
                </a:solidFill>
                <a:latin typeface="Roboto"/>
                <a:ea typeface="Roboto"/>
                <a:cs typeface="Roboto"/>
                <a:sym typeface="Roboto"/>
              </a:rPr>
              <a:t>cheap</a:t>
            </a:r>
            <a:r>
              <a:rPr lang="en" sz="1200">
                <a:solidFill>
                  <a:srgbClr val="FFFFFF"/>
                </a:solidFill>
                <a:latin typeface="Roboto Light"/>
                <a:ea typeface="Roboto Light"/>
                <a:cs typeface="Roboto Light"/>
                <a:sym typeface="Roboto Light"/>
              </a:rPr>
              <a:t>, </a:t>
            </a:r>
            <a:r>
              <a:rPr lang="en" sz="1200" b="1">
                <a:solidFill>
                  <a:srgbClr val="FFFFFF"/>
                </a:solidFill>
                <a:latin typeface="Roboto"/>
                <a:ea typeface="Roboto"/>
                <a:cs typeface="Roboto"/>
                <a:sym typeface="Roboto"/>
              </a:rPr>
              <a:t>soft, thin, and light </a:t>
            </a:r>
            <a:r>
              <a:rPr lang="en" sz="1200">
                <a:solidFill>
                  <a:srgbClr val="FFFFFF"/>
                </a:solidFill>
                <a:latin typeface="Roboto Light"/>
                <a:ea typeface="Roboto Light"/>
                <a:cs typeface="Roboto Light"/>
                <a:sym typeface="Roboto Light"/>
              </a:rPr>
              <a:t>shoe sole using magnetic levitation </a:t>
            </a:r>
            <a:r>
              <a:rPr lang="en" sz="1200" b="1">
                <a:solidFill>
                  <a:srgbClr val="FFFFFF"/>
                </a:solidFill>
                <a:latin typeface="Roboto"/>
                <a:ea typeface="Roboto"/>
                <a:cs typeface="Roboto"/>
                <a:sym typeface="Roboto"/>
              </a:rPr>
              <a:t>without excess weight and with greater compression.</a:t>
            </a:r>
            <a:endParaRPr sz="1200">
              <a:solidFill>
                <a:srgbClr val="FFFFFF"/>
              </a:solidFill>
              <a:latin typeface="Roboto Light"/>
              <a:ea typeface="Roboto Light"/>
              <a:cs typeface="Roboto Light"/>
              <a:sym typeface="Roboto Light"/>
            </a:endParaRPr>
          </a:p>
          <a:p>
            <a:pPr marL="0" lvl="0" indent="0" algn="l" rtl="0">
              <a:lnSpc>
                <a:spcPct val="100000"/>
              </a:lnSpc>
              <a:spcBef>
                <a:spcPts val="0"/>
              </a:spcBef>
              <a:spcAft>
                <a:spcPts val="0"/>
              </a:spcAft>
              <a:buNone/>
            </a:pPr>
            <a:r>
              <a:rPr lang="en">
                <a:solidFill>
                  <a:schemeClr val="accent5"/>
                </a:solidFill>
                <a:latin typeface="Roboto"/>
                <a:ea typeface="Roboto"/>
                <a:cs typeface="Roboto"/>
                <a:sym typeface="Roboto"/>
              </a:rPr>
              <a:t>Rationale/Need</a:t>
            </a:r>
            <a:r>
              <a:rPr lang="en">
                <a:solidFill>
                  <a:schemeClr val="accent5"/>
                </a:solidFill>
                <a:latin typeface="Roboto Light"/>
                <a:ea typeface="Roboto Light"/>
                <a:cs typeface="Roboto Light"/>
                <a:sym typeface="Roboto Light"/>
              </a:rPr>
              <a:t>:</a:t>
            </a:r>
            <a:r>
              <a:rPr lang="en" sz="1700">
                <a:solidFill>
                  <a:schemeClr val="accent5"/>
                </a:solidFill>
                <a:latin typeface="Roboto Light"/>
                <a:ea typeface="Roboto Light"/>
                <a:cs typeface="Roboto Light"/>
                <a:sym typeface="Roboto Light"/>
              </a:rPr>
              <a:t> </a:t>
            </a:r>
            <a:endParaRPr sz="1700">
              <a:solidFill>
                <a:schemeClr val="accent5"/>
              </a:solidFill>
              <a:latin typeface="Roboto Light"/>
              <a:ea typeface="Roboto Light"/>
              <a:cs typeface="Roboto Light"/>
              <a:sym typeface="Roboto Light"/>
            </a:endParaRPr>
          </a:p>
          <a:p>
            <a:pPr marL="0" lvl="0" indent="0" algn="l" rtl="0">
              <a:spcBef>
                <a:spcPts val="0"/>
              </a:spcBef>
              <a:spcAft>
                <a:spcPts val="0"/>
              </a:spcAft>
              <a:buNone/>
            </a:pPr>
            <a:r>
              <a:rPr lang="en" sz="1200" b="1">
                <a:latin typeface="Roboto"/>
                <a:ea typeface="Roboto"/>
                <a:cs typeface="Roboto"/>
                <a:sym typeface="Roboto"/>
              </a:rPr>
              <a:t>Current shoe technology has reached its maximum, as there’s only so much that foam can do</a:t>
            </a:r>
            <a:r>
              <a:rPr lang="en" sz="1200">
                <a:latin typeface="Roboto Light"/>
                <a:ea typeface="Roboto Light"/>
                <a:cs typeface="Roboto Light"/>
                <a:sym typeface="Roboto Light"/>
              </a:rPr>
              <a:t>. I decided to do this project after my mom had recently been diagnosed with Plantar Fasciitis. It is my hope that this project can provide hope to those in constant pain, as well as the human population in general. This project will combat the problem of foot pain.</a:t>
            </a:r>
            <a:endParaRPr sz="1200">
              <a:latin typeface="Roboto Light"/>
              <a:ea typeface="Roboto Light"/>
              <a:cs typeface="Roboto Light"/>
              <a:sym typeface="Roboto Light"/>
            </a:endParaRPr>
          </a:p>
          <a:p>
            <a:pPr marL="0" lvl="0" indent="0" algn="l" rtl="0">
              <a:spcBef>
                <a:spcPts val="0"/>
              </a:spcBef>
              <a:spcAft>
                <a:spcPts val="0"/>
              </a:spcAft>
              <a:buNone/>
            </a:pPr>
            <a:r>
              <a:rPr lang="en">
                <a:solidFill>
                  <a:schemeClr val="accent5"/>
                </a:solidFill>
                <a:latin typeface="Roboto"/>
                <a:ea typeface="Roboto"/>
                <a:cs typeface="Roboto"/>
                <a:sym typeface="Roboto"/>
              </a:rPr>
              <a:t>Testing and Constraints:</a:t>
            </a:r>
            <a:r>
              <a:rPr lang="en" sz="1400">
                <a:solidFill>
                  <a:schemeClr val="accent5"/>
                </a:solidFill>
                <a:latin typeface="Roboto Light"/>
                <a:ea typeface="Roboto Light"/>
                <a:cs typeface="Roboto Light"/>
                <a:sym typeface="Roboto Light"/>
              </a:rPr>
              <a:t> </a:t>
            </a:r>
            <a:endParaRPr sz="1400">
              <a:solidFill>
                <a:schemeClr val="accent5"/>
              </a:solidFill>
              <a:latin typeface="Roboto Light"/>
              <a:ea typeface="Roboto Light"/>
              <a:cs typeface="Roboto Light"/>
              <a:sym typeface="Roboto Light"/>
            </a:endParaRPr>
          </a:p>
          <a:p>
            <a:pPr marL="0" lvl="0" indent="0" algn="l" rtl="0">
              <a:spcBef>
                <a:spcPts val="0"/>
              </a:spcBef>
              <a:spcAft>
                <a:spcPts val="0"/>
              </a:spcAft>
              <a:buNone/>
            </a:pPr>
            <a:r>
              <a:rPr lang="en" sz="1200" b="1">
                <a:solidFill>
                  <a:srgbClr val="FFFFFF"/>
                </a:solidFill>
                <a:latin typeface="Roboto"/>
                <a:ea typeface="Roboto"/>
                <a:cs typeface="Roboto"/>
                <a:sym typeface="Roboto"/>
              </a:rPr>
              <a:t>Constraints</a:t>
            </a:r>
            <a:r>
              <a:rPr lang="en" sz="1200">
                <a:solidFill>
                  <a:srgbClr val="FFFFFF"/>
                </a:solidFill>
                <a:latin typeface="Roboto Light"/>
                <a:ea typeface="Roboto Light"/>
                <a:cs typeface="Roboto Light"/>
                <a:sym typeface="Roboto Light"/>
              </a:rPr>
              <a:t> include a budget of </a:t>
            </a:r>
            <a:r>
              <a:rPr lang="en" sz="1200" b="1">
                <a:solidFill>
                  <a:srgbClr val="FFFFFF"/>
                </a:solidFill>
                <a:latin typeface="Roboto"/>
                <a:ea typeface="Roboto"/>
                <a:cs typeface="Roboto"/>
                <a:sym typeface="Roboto"/>
              </a:rPr>
              <a:t>$20</a:t>
            </a:r>
            <a:r>
              <a:rPr lang="en" sz="1200">
                <a:solidFill>
                  <a:srgbClr val="FFFFFF"/>
                </a:solidFill>
                <a:latin typeface="Roboto Light"/>
                <a:ea typeface="Roboto Light"/>
                <a:cs typeface="Roboto Light"/>
                <a:sym typeface="Roboto Light"/>
              </a:rPr>
              <a:t>, </a:t>
            </a:r>
            <a:r>
              <a:rPr lang="en" sz="1200" b="1">
                <a:solidFill>
                  <a:srgbClr val="FFFFFF"/>
                </a:solidFill>
                <a:latin typeface="Roboto"/>
                <a:ea typeface="Roboto"/>
                <a:cs typeface="Roboto"/>
                <a:sym typeface="Roboto"/>
              </a:rPr>
              <a:t>453.5 g of total weight</a:t>
            </a:r>
            <a:r>
              <a:rPr lang="en" sz="1200">
                <a:solidFill>
                  <a:srgbClr val="FFFFFF"/>
                </a:solidFill>
                <a:latin typeface="Roboto Light"/>
                <a:ea typeface="Roboto Light"/>
                <a:cs typeface="Roboto Light"/>
                <a:sym typeface="Roboto Light"/>
              </a:rPr>
              <a:t>, and </a:t>
            </a:r>
            <a:r>
              <a:rPr lang="en" sz="1200" b="1">
                <a:solidFill>
                  <a:srgbClr val="FFFFFF"/>
                </a:solidFill>
                <a:latin typeface="Roboto"/>
                <a:ea typeface="Roboto"/>
                <a:cs typeface="Roboto"/>
                <a:sym typeface="Roboto"/>
              </a:rPr>
              <a:t>access to regular machines</a:t>
            </a:r>
            <a:r>
              <a:rPr lang="en" sz="1200">
                <a:solidFill>
                  <a:srgbClr val="FFFFFF"/>
                </a:solidFill>
                <a:latin typeface="Roboto Light"/>
                <a:ea typeface="Roboto Light"/>
                <a:cs typeface="Roboto Light"/>
                <a:sym typeface="Roboto Light"/>
              </a:rPr>
              <a:t> available in a common workshop.</a:t>
            </a:r>
            <a:endParaRPr sz="1200">
              <a:solidFill>
                <a:srgbClr val="FFFFFF"/>
              </a:solidFill>
              <a:latin typeface="Roboto Light"/>
              <a:ea typeface="Roboto Light"/>
              <a:cs typeface="Roboto Light"/>
              <a:sym typeface="Roboto Light"/>
            </a:endParaRPr>
          </a:p>
          <a:p>
            <a:pPr marL="0" lvl="0" indent="0" algn="l" rtl="0">
              <a:lnSpc>
                <a:spcPct val="100000"/>
              </a:lnSpc>
              <a:spcBef>
                <a:spcPts val="0"/>
              </a:spcBef>
              <a:spcAft>
                <a:spcPts val="0"/>
              </a:spcAft>
              <a:buNone/>
            </a:pPr>
            <a:endParaRPr sz="1200">
              <a:solidFill>
                <a:srgbClr val="FFFFFF"/>
              </a:solidFill>
              <a:latin typeface="Roboto Light"/>
              <a:ea typeface="Roboto Light"/>
              <a:cs typeface="Roboto Light"/>
              <a:sym typeface="Roboto Light"/>
            </a:endParaRPr>
          </a:p>
          <a:p>
            <a:pPr marL="0" lvl="0" indent="0" algn="l" rtl="0">
              <a:spcBef>
                <a:spcPts val="0"/>
              </a:spcBef>
              <a:spcAft>
                <a:spcPts val="1600"/>
              </a:spcAft>
              <a:buNone/>
            </a:pPr>
            <a:r>
              <a:rPr lang="en" sz="1200">
                <a:solidFill>
                  <a:srgbClr val="FFFFFF"/>
                </a:solidFill>
                <a:latin typeface="Roboto Light"/>
                <a:ea typeface="Roboto Light"/>
                <a:cs typeface="Roboto Light"/>
                <a:sym typeface="Roboto Light"/>
              </a:rPr>
              <a:t>These constraints </a:t>
            </a:r>
            <a:r>
              <a:rPr lang="en" sz="1200" b="1">
                <a:solidFill>
                  <a:schemeClr val="accent5"/>
                </a:solidFill>
                <a:latin typeface="Roboto"/>
                <a:ea typeface="Roboto"/>
                <a:cs typeface="Roboto"/>
                <a:sym typeface="Roboto"/>
              </a:rPr>
              <a:t>ensure that the shoe remains practical enough for everyday wearing</a:t>
            </a:r>
            <a:r>
              <a:rPr lang="en" sz="1200">
                <a:solidFill>
                  <a:srgbClr val="FFFFFF"/>
                </a:solidFill>
                <a:latin typeface="Roboto Light"/>
                <a:ea typeface="Roboto Light"/>
                <a:cs typeface="Roboto Light"/>
                <a:sym typeface="Roboto Light"/>
              </a:rPr>
              <a:t>. The budget makes sure that the shoe won't cost too much more and the weight limits the amount of extra weight that can be added on, which could greatly reduce the practicality.</a:t>
            </a:r>
            <a:endParaRPr sz="1200">
              <a:solidFill>
                <a:srgbClr val="FFFFFF"/>
              </a:solidFill>
              <a:latin typeface="Roboto Light"/>
              <a:ea typeface="Roboto Light"/>
              <a:cs typeface="Roboto Light"/>
              <a:sym typeface="Roboto Light"/>
            </a:endParaRPr>
          </a:p>
        </p:txBody>
      </p:sp>
      <p:sp>
        <p:nvSpPr>
          <p:cNvPr id="65" name="Google Shape;65;p14"/>
          <p:cNvSpPr/>
          <p:nvPr/>
        </p:nvSpPr>
        <p:spPr>
          <a:xfrm>
            <a:off x="1094400" y="2853775"/>
            <a:ext cx="2380500" cy="789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pic>
        <p:nvPicPr>
          <p:cNvPr id="327" name="Google Shape;327;p32"/>
          <p:cNvPicPr preferRelativeResize="0"/>
          <p:nvPr/>
        </p:nvPicPr>
        <p:blipFill>
          <a:blip r:embed="rId3">
            <a:alphaModFix/>
          </a:blip>
          <a:stretch>
            <a:fillRect/>
          </a:stretch>
        </p:blipFill>
        <p:spPr>
          <a:xfrm>
            <a:off x="450583" y="93848"/>
            <a:ext cx="2029316" cy="1494408"/>
          </a:xfrm>
          <a:prstGeom prst="rect">
            <a:avLst/>
          </a:prstGeom>
          <a:noFill/>
          <a:ln>
            <a:noFill/>
          </a:ln>
        </p:spPr>
      </p:pic>
      <p:pic>
        <p:nvPicPr>
          <p:cNvPr id="328" name="Google Shape;328;p32"/>
          <p:cNvPicPr preferRelativeResize="0"/>
          <p:nvPr/>
        </p:nvPicPr>
        <p:blipFill>
          <a:blip r:embed="rId4">
            <a:alphaModFix/>
          </a:blip>
          <a:stretch>
            <a:fillRect/>
          </a:stretch>
        </p:blipFill>
        <p:spPr>
          <a:xfrm>
            <a:off x="2592495" y="93848"/>
            <a:ext cx="2029316" cy="1494423"/>
          </a:xfrm>
          <a:prstGeom prst="rect">
            <a:avLst/>
          </a:prstGeom>
          <a:noFill/>
          <a:ln>
            <a:noFill/>
          </a:ln>
        </p:spPr>
      </p:pic>
      <p:pic>
        <p:nvPicPr>
          <p:cNvPr id="329" name="Google Shape;329;p32"/>
          <p:cNvPicPr preferRelativeResize="0"/>
          <p:nvPr/>
        </p:nvPicPr>
        <p:blipFill>
          <a:blip r:embed="rId5">
            <a:alphaModFix/>
          </a:blip>
          <a:stretch>
            <a:fillRect/>
          </a:stretch>
        </p:blipFill>
        <p:spPr>
          <a:xfrm rot="5400000">
            <a:off x="4927383" y="-176700"/>
            <a:ext cx="1498974" cy="2035525"/>
          </a:xfrm>
          <a:prstGeom prst="rect">
            <a:avLst/>
          </a:prstGeom>
          <a:noFill/>
          <a:ln>
            <a:noFill/>
          </a:ln>
        </p:spPr>
      </p:pic>
      <p:pic>
        <p:nvPicPr>
          <p:cNvPr id="330" name="Google Shape;330;p32"/>
          <p:cNvPicPr preferRelativeResize="0"/>
          <p:nvPr/>
        </p:nvPicPr>
        <p:blipFill rotWithShape="1">
          <a:blip r:embed="rId6">
            <a:alphaModFix/>
          </a:blip>
          <a:srcRect l="18408" r="12440"/>
          <a:stretch/>
        </p:blipFill>
        <p:spPr>
          <a:xfrm rot="5400000">
            <a:off x="992065" y="2134413"/>
            <a:ext cx="1176223" cy="2267698"/>
          </a:xfrm>
          <a:prstGeom prst="rect">
            <a:avLst/>
          </a:prstGeom>
          <a:noFill/>
          <a:ln>
            <a:noFill/>
          </a:ln>
        </p:spPr>
      </p:pic>
      <p:pic>
        <p:nvPicPr>
          <p:cNvPr id="331" name="Google Shape;331;p32"/>
          <p:cNvPicPr preferRelativeResize="0"/>
          <p:nvPr/>
        </p:nvPicPr>
        <p:blipFill>
          <a:blip r:embed="rId7">
            <a:alphaModFix/>
          </a:blip>
          <a:stretch>
            <a:fillRect/>
          </a:stretch>
        </p:blipFill>
        <p:spPr>
          <a:xfrm rot="5400000">
            <a:off x="3007384" y="2444188"/>
            <a:ext cx="1415754" cy="1887702"/>
          </a:xfrm>
          <a:prstGeom prst="rect">
            <a:avLst/>
          </a:prstGeom>
          <a:noFill/>
          <a:ln>
            <a:noFill/>
          </a:ln>
        </p:spPr>
      </p:pic>
      <p:pic>
        <p:nvPicPr>
          <p:cNvPr id="332" name="Google Shape;332;p32"/>
          <p:cNvPicPr preferRelativeResize="0"/>
          <p:nvPr/>
        </p:nvPicPr>
        <p:blipFill rotWithShape="1">
          <a:blip r:embed="rId8">
            <a:alphaModFix/>
          </a:blip>
          <a:srcRect l="9740" r="-9" b="5455"/>
          <a:stretch/>
        </p:blipFill>
        <p:spPr>
          <a:xfrm rot="5400000">
            <a:off x="5027736" y="2407451"/>
            <a:ext cx="1404278" cy="1961175"/>
          </a:xfrm>
          <a:prstGeom prst="rect">
            <a:avLst/>
          </a:prstGeom>
          <a:noFill/>
          <a:ln>
            <a:noFill/>
          </a:ln>
        </p:spPr>
      </p:pic>
      <p:sp>
        <p:nvSpPr>
          <p:cNvPr id="333" name="Google Shape;333;p32"/>
          <p:cNvSpPr/>
          <p:nvPr/>
        </p:nvSpPr>
        <p:spPr>
          <a:xfrm>
            <a:off x="233250" y="0"/>
            <a:ext cx="111000" cy="52518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2"/>
          <p:cNvSpPr txBox="1"/>
          <p:nvPr/>
        </p:nvSpPr>
        <p:spPr>
          <a:xfrm>
            <a:off x="340316" y="1550793"/>
            <a:ext cx="2029200" cy="80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FFFFFF"/>
                </a:solidFill>
                <a:latin typeface="Roboto"/>
                <a:ea typeface="Roboto"/>
                <a:cs typeface="Roboto"/>
                <a:sym typeface="Roboto"/>
              </a:rPr>
              <a:t>Figure 21</a:t>
            </a:r>
            <a:r>
              <a:rPr lang="en" sz="1000">
                <a:solidFill>
                  <a:srgbClr val="FFFFFF"/>
                </a:solidFill>
                <a:latin typeface="Roboto Light"/>
                <a:ea typeface="Roboto Light"/>
                <a:cs typeface="Roboto Light"/>
                <a:sym typeface="Roboto Light"/>
              </a:rPr>
              <a:t>: Step 1</a:t>
            </a:r>
            <a:endParaRPr sz="1000">
              <a:solidFill>
                <a:srgbClr val="FFFFFF"/>
              </a:solidFill>
              <a:latin typeface="Roboto Light"/>
              <a:ea typeface="Roboto Light"/>
              <a:cs typeface="Roboto Light"/>
              <a:sym typeface="Roboto Light"/>
            </a:endParaRPr>
          </a:p>
        </p:txBody>
      </p:sp>
      <p:sp>
        <p:nvSpPr>
          <p:cNvPr id="336" name="Google Shape;336;p32"/>
          <p:cNvSpPr txBox="1"/>
          <p:nvPr/>
        </p:nvSpPr>
        <p:spPr>
          <a:xfrm>
            <a:off x="2473916" y="1550793"/>
            <a:ext cx="2029200" cy="80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FFFFFF"/>
                </a:solidFill>
                <a:latin typeface="Roboto"/>
                <a:ea typeface="Roboto"/>
                <a:cs typeface="Roboto"/>
                <a:sym typeface="Roboto"/>
              </a:rPr>
              <a:t>Figure 22: Step 1 - 3 Parts of the Sole</a:t>
            </a:r>
            <a:endParaRPr sz="1000">
              <a:solidFill>
                <a:srgbClr val="FFFFFF"/>
              </a:solidFill>
              <a:latin typeface="Roboto Light"/>
              <a:ea typeface="Roboto Light"/>
              <a:cs typeface="Roboto Light"/>
              <a:sym typeface="Roboto Light"/>
            </a:endParaRPr>
          </a:p>
        </p:txBody>
      </p:sp>
      <p:sp>
        <p:nvSpPr>
          <p:cNvPr id="337" name="Google Shape;337;p32"/>
          <p:cNvSpPr txBox="1"/>
          <p:nvPr/>
        </p:nvSpPr>
        <p:spPr>
          <a:xfrm>
            <a:off x="4620768" y="1550793"/>
            <a:ext cx="2029200" cy="80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FFFFFF"/>
                </a:solidFill>
                <a:latin typeface="Roboto"/>
                <a:ea typeface="Roboto"/>
                <a:cs typeface="Roboto"/>
                <a:sym typeface="Roboto"/>
              </a:rPr>
              <a:t>Figure 23: Step 2</a:t>
            </a:r>
            <a:endParaRPr sz="1000">
              <a:solidFill>
                <a:srgbClr val="FFFFFF"/>
              </a:solidFill>
              <a:latin typeface="Roboto Light"/>
              <a:ea typeface="Roboto Light"/>
              <a:cs typeface="Roboto Light"/>
              <a:sym typeface="Roboto Light"/>
            </a:endParaRPr>
          </a:p>
        </p:txBody>
      </p:sp>
      <p:sp>
        <p:nvSpPr>
          <p:cNvPr id="338" name="Google Shape;338;p32"/>
          <p:cNvSpPr txBox="1"/>
          <p:nvPr/>
        </p:nvSpPr>
        <p:spPr>
          <a:xfrm>
            <a:off x="433081" y="4065393"/>
            <a:ext cx="2029200" cy="80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FFFFFF"/>
                </a:solidFill>
                <a:latin typeface="Roboto"/>
                <a:ea typeface="Roboto"/>
                <a:cs typeface="Roboto"/>
                <a:sym typeface="Roboto"/>
              </a:rPr>
              <a:t>Figure 24: Step 3</a:t>
            </a:r>
            <a:endParaRPr sz="1000">
              <a:solidFill>
                <a:srgbClr val="FFFFFF"/>
              </a:solidFill>
              <a:latin typeface="Roboto Light"/>
              <a:ea typeface="Roboto Light"/>
              <a:cs typeface="Roboto Light"/>
              <a:sym typeface="Roboto Light"/>
            </a:endParaRPr>
          </a:p>
        </p:txBody>
      </p:sp>
      <p:sp>
        <p:nvSpPr>
          <p:cNvPr id="339" name="Google Shape;339;p32"/>
          <p:cNvSpPr txBox="1"/>
          <p:nvPr/>
        </p:nvSpPr>
        <p:spPr>
          <a:xfrm>
            <a:off x="2712455" y="4065393"/>
            <a:ext cx="2029200" cy="80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FFFFFF"/>
                </a:solidFill>
                <a:latin typeface="Roboto"/>
                <a:ea typeface="Roboto"/>
                <a:cs typeface="Roboto"/>
                <a:sym typeface="Roboto"/>
              </a:rPr>
              <a:t>Figure 25: Step 3 Result</a:t>
            </a:r>
            <a:endParaRPr sz="1000">
              <a:solidFill>
                <a:srgbClr val="FFFFFF"/>
              </a:solidFill>
              <a:latin typeface="Roboto Light"/>
              <a:ea typeface="Roboto Light"/>
              <a:cs typeface="Roboto Light"/>
              <a:sym typeface="Roboto Light"/>
            </a:endParaRPr>
          </a:p>
        </p:txBody>
      </p:sp>
      <p:sp>
        <p:nvSpPr>
          <p:cNvPr id="340" name="Google Shape;340;p32"/>
          <p:cNvSpPr txBox="1"/>
          <p:nvPr/>
        </p:nvSpPr>
        <p:spPr>
          <a:xfrm>
            <a:off x="4687029" y="4065393"/>
            <a:ext cx="2029200" cy="80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FFFFFF"/>
                </a:solidFill>
                <a:latin typeface="Roboto"/>
                <a:ea typeface="Roboto"/>
                <a:cs typeface="Roboto"/>
                <a:sym typeface="Roboto"/>
              </a:rPr>
              <a:t>Figure 26: Step 6</a:t>
            </a:r>
            <a:endParaRPr sz="1000">
              <a:solidFill>
                <a:srgbClr val="FFFFFF"/>
              </a:solidFill>
              <a:latin typeface="Roboto Light"/>
              <a:ea typeface="Roboto Light"/>
              <a:cs typeface="Roboto Light"/>
              <a:sym typeface="Roboto 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33"/>
          <p:cNvSpPr/>
          <p:nvPr/>
        </p:nvSpPr>
        <p:spPr>
          <a:xfrm>
            <a:off x="233250" y="0"/>
            <a:ext cx="111000" cy="33792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47" name="Google Shape;347;p33"/>
          <p:cNvPicPr preferRelativeResize="0"/>
          <p:nvPr/>
        </p:nvPicPr>
        <p:blipFill>
          <a:blip r:embed="rId3">
            <a:alphaModFix/>
          </a:blip>
          <a:stretch>
            <a:fillRect/>
          </a:stretch>
        </p:blipFill>
        <p:spPr>
          <a:xfrm rot="5400000">
            <a:off x="844583" y="-167834"/>
            <a:ext cx="1756853" cy="2342471"/>
          </a:xfrm>
          <a:prstGeom prst="rect">
            <a:avLst/>
          </a:prstGeom>
          <a:noFill/>
          <a:ln>
            <a:noFill/>
          </a:ln>
        </p:spPr>
      </p:pic>
      <p:pic>
        <p:nvPicPr>
          <p:cNvPr id="348" name="Google Shape;348;p33"/>
          <p:cNvPicPr preferRelativeResize="0"/>
          <p:nvPr/>
        </p:nvPicPr>
        <p:blipFill rotWithShape="1">
          <a:blip r:embed="rId4">
            <a:alphaModFix/>
          </a:blip>
          <a:srcRect t="9691" b="17272"/>
          <a:stretch/>
        </p:blipFill>
        <p:spPr>
          <a:xfrm>
            <a:off x="3075258" y="124975"/>
            <a:ext cx="1803997" cy="1756853"/>
          </a:xfrm>
          <a:prstGeom prst="rect">
            <a:avLst/>
          </a:prstGeom>
          <a:noFill/>
          <a:ln>
            <a:noFill/>
          </a:ln>
        </p:spPr>
      </p:pic>
      <p:pic>
        <p:nvPicPr>
          <p:cNvPr id="349" name="Google Shape;349;p33"/>
          <p:cNvPicPr preferRelativeResize="0"/>
          <p:nvPr/>
        </p:nvPicPr>
        <p:blipFill>
          <a:blip r:embed="rId5">
            <a:alphaModFix/>
          </a:blip>
          <a:stretch>
            <a:fillRect/>
          </a:stretch>
        </p:blipFill>
        <p:spPr>
          <a:xfrm>
            <a:off x="5060270" y="124975"/>
            <a:ext cx="1479847" cy="1973089"/>
          </a:xfrm>
          <a:prstGeom prst="rect">
            <a:avLst/>
          </a:prstGeom>
          <a:noFill/>
          <a:ln>
            <a:noFill/>
          </a:ln>
        </p:spPr>
      </p:pic>
      <p:sp>
        <p:nvSpPr>
          <p:cNvPr id="350" name="Google Shape;350;p33"/>
          <p:cNvSpPr txBox="1"/>
          <p:nvPr/>
        </p:nvSpPr>
        <p:spPr>
          <a:xfrm>
            <a:off x="486090" y="1855593"/>
            <a:ext cx="2029200" cy="80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FFFFFF"/>
                </a:solidFill>
                <a:latin typeface="Roboto"/>
                <a:ea typeface="Roboto"/>
                <a:cs typeface="Roboto"/>
                <a:sym typeface="Roboto"/>
              </a:rPr>
              <a:t>Figure 27</a:t>
            </a:r>
            <a:r>
              <a:rPr lang="en" sz="1000">
                <a:solidFill>
                  <a:srgbClr val="FFFFFF"/>
                </a:solidFill>
                <a:latin typeface="Roboto Light"/>
                <a:ea typeface="Roboto Light"/>
                <a:cs typeface="Roboto Light"/>
                <a:sym typeface="Roboto Light"/>
              </a:rPr>
              <a:t>: Steps 4 and 5</a:t>
            </a:r>
            <a:endParaRPr sz="1000">
              <a:solidFill>
                <a:srgbClr val="FFFFFF"/>
              </a:solidFill>
              <a:latin typeface="Roboto Light"/>
              <a:ea typeface="Roboto Light"/>
              <a:cs typeface="Roboto Light"/>
              <a:sym typeface="Roboto Light"/>
            </a:endParaRPr>
          </a:p>
        </p:txBody>
      </p:sp>
      <p:sp>
        <p:nvSpPr>
          <p:cNvPr id="351" name="Google Shape;351;p33"/>
          <p:cNvSpPr txBox="1"/>
          <p:nvPr/>
        </p:nvSpPr>
        <p:spPr>
          <a:xfrm>
            <a:off x="2977499" y="1855593"/>
            <a:ext cx="2029200" cy="80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FFFFFF"/>
                </a:solidFill>
                <a:latin typeface="Roboto"/>
                <a:ea typeface="Roboto"/>
                <a:cs typeface="Roboto"/>
                <a:sym typeface="Roboto"/>
              </a:rPr>
              <a:t>Figure 28: Steps 7 and 8</a:t>
            </a:r>
            <a:endParaRPr sz="1000">
              <a:solidFill>
                <a:srgbClr val="FFFFFF"/>
              </a:solidFill>
              <a:latin typeface="Roboto Light"/>
              <a:ea typeface="Roboto Light"/>
              <a:cs typeface="Roboto Light"/>
              <a:sym typeface="Roboto Light"/>
            </a:endParaRPr>
          </a:p>
        </p:txBody>
      </p:sp>
      <p:sp>
        <p:nvSpPr>
          <p:cNvPr id="352" name="Google Shape;352;p33"/>
          <p:cNvSpPr txBox="1"/>
          <p:nvPr/>
        </p:nvSpPr>
        <p:spPr>
          <a:xfrm>
            <a:off x="4952075" y="2084200"/>
            <a:ext cx="1727100" cy="80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FFFFFF"/>
                </a:solidFill>
                <a:latin typeface="Roboto"/>
                <a:ea typeface="Roboto"/>
                <a:cs typeface="Roboto"/>
                <a:sym typeface="Roboto"/>
              </a:rPr>
              <a:t>Figure 29</a:t>
            </a:r>
            <a:r>
              <a:rPr lang="en" sz="1000">
                <a:solidFill>
                  <a:srgbClr val="FFFFFF"/>
                </a:solidFill>
                <a:latin typeface="Roboto Light"/>
                <a:ea typeface="Roboto Light"/>
                <a:cs typeface="Roboto Light"/>
                <a:sym typeface="Roboto Light"/>
              </a:rPr>
              <a:t>: Steps 9 and 10</a:t>
            </a:r>
            <a:endParaRPr sz="1000">
              <a:solidFill>
                <a:srgbClr val="FFFFFF"/>
              </a:solidFill>
              <a:latin typeface="Roboto Light"/>
              <a:ea typeface="Roboto Light"/>
              <a:cs typeface="Roboto Light"/>
              <a:sym typeface="Roboto Light"/>
            </a:endParaRPr>
          </a:p>
        </p:txBody>
      </p:sp>
      <p:sp>
        <p:nvSpPr>
          <p:cNvPr id="353" name="Google Shape;353;p33"/>
          <p:cNvSpPr txBox="1"/>
          <p:nvPr/>
        </p:nvSpPr>
        <p:spPr>
          <a:xfrm>
            <a:off x="551777" y="3134443"/>
            <a:ext cx="2415600" cy="80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FFFFFF"/>
                </a:solidFill>
                <a:latin typeface="Roboto"/>
                <a:ea typeface="Roboto"/>
                <a:cs typeface="Roboto"/>
                <a:sym typeface="Roboto"/>
              </a:rPr>
              <a:t>Figure 30</a:t>
            </a:r>
            <a:r>
              <a:rPr lang="en" sz="1000">
                <a:solidFill>
                  <a:srgbClr val="FFFFFF"/>
                </a:solidFill>
                <a:latin typeface="Roboto Light"/>
                <a:ea typeface="Roboto Light"/>
                <a:cs typeface="Roboto Light"/>
                <a:sym typeface="Roboto Light"/>
              </a:rPr>
              <a:t>: Cross Section of Prototype Z</a:t>
            </a:r>
            <a:endParaRPr sz="1000">
              <a:solidFill>
                <a:srgbClr val="FFFFFF"/>
              </a:solidFill>
              <a:latin typeface="Roboto Light"/>
              <a:ea typeface="Roboto Light"/>
              <a:cs typeface="Roboto Light"/>
              <a:sym typeface="Roboto Ligh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34"/>
          <p:cNvSpPr/>
          <p:nvPr/>
        </p:nvSpPr>
        <p:spPr>
          <a:xfrm>
            <a:off x="-92775" y="-649350"/>
            <a:ext cx="4638300" cy="64407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4"/>
          <p:cNvSpPr txBox="1">
            <a:spLocks noGrp="1"/>
          </p:cNvSpPr>
          <p:nvPr>
            <p:ph type="title"/>
          </p:nvPr>
        </p:nvSpPr>
        <p:spPr>
          <a:xfrm>
            <a:off x="265500" y="318775"/>
            <a:ext cx="40452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000000"/>
                </a:solidFill>
                <a:latin typeface="Roboto Slab"/>
                <a:ea typeface="Roboto Slab"/>
                <a:cs typeface="Roboto Slab"/>
                <a:sym typeface="Roboto Slab"/>
              </a:rPr>
              <a:t>Arduino Accelerometer</a:t>
            </a:r>
            <a:endParaRPr>
              <a:solidFill>
                <a:srgbClr val="000000"/>
              </a:solidFill>
              <a:latin typeface="Roboto Slab"/>
              <a:ea typeface="Roboto Slab"/>
              <a:cs typeface="Roboto Slab"/>
              <a:sym typeface="Roboto Slab"/>
            </a:endParaRPr>
          </a:p>
        </p:txBody>
      </p:sp>
      <p:sp>
        <p:nvSpPr>
          <p:cNvPr id="361" name="Google Shape;361;p34"/>
          <p:cNvSpPr txBox="1">
            <a:spLocks noGrp="1"/>
          </p:cNvSpPr>
          <p:nvPr>
            <p:ph type="subTitle" idx="1"/>
          </p:nvPr>
        </p:nvSpPr>
        <p:spPr>
          <a:xfrm>
            <a:off x="265500" y="1888675"/>
            <a:ext cx="40452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999999"/>
                </a:solidFill>
                <a:latin typeface="Roboto Light"/>
                <a:ea typeface="Roboto Light"/>
                <a:cs typeface="Roboto Light"/>
                <a:sym typeface="Roboto Light"/>
              </a:rPr>
              <a:t>Mx2125 Accelerometer</a:t>
            </a:r>
            <a:endParaRPr>
              <a:solidFill>
                <a:srgbClr val="999999"/>
              </a:solidFill>
              <a:latin typeface="Roboto Light"/>
              <a:ea typeface="Roboto Light"/>
              <a:cs typeface="Roboto Light"/>
              <a:sym typeface="Roboto Light"/>
            </a:endParaRPr>
          </a:p>
        </p:txBody>
      </p:sp>
      <p:sp>
        <p:nvSpPr>
          <p:cNvPr id="362" name="Google Shape;362;p34"/>
          <p:cNvSpPr txBox="1">
            <a:spLocks noGrp="1"/>
          </p:cNvSpPr>
          <p:nvPr>
            <p:ph type="body" idx="2"/>
          </p:nvPr>
        </p:nvSpPr>
        <p:spPr>
          <a:xfrm>
            <a:off x="4622375" y="419400"/>
            <a:ext cx="3837000" cy="369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sz="1300" b="1">
              <a:latin typeface="Roboto"/>
              <a:ea typeface="Roboto"/>
              <a:cs typeface="Roboto"/>
              <a:sym typeface="Roboto"/>
            </a:endParaRPr>
          </a:p>
          <a:p>
            <a:pPr marL="190500" marR="190500" lvl="0" indent="0" algn="l" rtl="0">
              <a:lnSpc>
                <a:spcPct val="100000"/>
              </a:lnSpc>
              <a:spcBef>
                <a:spcPts val="1600"/>
              </a:spcBef>
              <a:spcAft>
                <a:spcPts val="0"/>
              </a:spcAft>
              <a:buClr>
                <a:srgbClr val="000000"/>
              </a:buClr>
              <a:buSzPts val="1100"/>
              <a:buFont typeface="Arial"/>
              <a:buNone/>
            </a:pPr>
            <a:r>
              <a:rPr lang="en" sz="900" b="1">
                <a:solidFill>
                  <a:srgbClr val="728E00"/>
                </a:solidFill>
                <a:latin typeface="Courier New"/>
                <a:ea typeface="Courier New"/>
                <a:cs typeface="Courier New"/>
                <a:sym typeface="Courier New"/>
              </a:rPr>
              <a:t>const</a:t>
            </a:r>
            <a:r>
              <a:rPr lang="en" sz="900" b="1">
                <a:solidFill>
                  <a:srgbClr val="444444"/>
                </a:solidFill>
                <a:latin typeface="Courier New"/>
                <a:ea typeface="Courier New"/>
                <a:cs typeface="Courier New"/>
                <a:sym typeface="Courier New"/>
              </a:rPr>
              <a:t> </a:t>
            </a:r>
            <a:r>
              <a:rPr lang="en" sz="900" b="1">
                <a:solidFill>
                  <a:srgbClr val="728E00"/>
                </a:solidFill>
                <a:latin typeface="Courier New"/>
                <a:ea typeface="Courier New"/>
                <a:cs typeface="Courier New"/>
                <a:sym typeface="Courier New"/>
              </a:rPr>
              <a:t>int</a:t>
            </a:r>
            <a:r>
              <a:rPr lang="en" sz="900" b="1">
                <a:solidFill>
                  <a:srgbClr val="444444"/>
                </a:solidFill>
                <a:latin typeface="Courier New"/>
                <a:ea typeface="Courier New"/>
                <a:cs typeface="Courier New"/>
                <a:sym typeface="Courier New"/>
              </a:rPr>
              <a:t> </a:t>
            </a:r>
            <a:r>
              <a:rPr lang="en" sz="900" b="1">
                <a:solidFill>
                  <a:srgbClr val="FFFFFF"/>
                </a:solidFill>
                <a:latin typeface="Courier New"/>
                <a:ea typeface="Courier New"/>
                <a:cs typeface="Courier New"/>
                <a:sym typeface="Courier New"/>
              </a:rPr>
              <a:t>xP = 11;</a:t>
            </a:r>
            <a:br>
              <a:rPr lang="en" sz="900" b="1">
                <a:solidFill>
                  <a:srgbClr val="444444"/>
                </a:solidFill>
                <a:latin typeface="Courier New"/>
                <a:ea typeface="Courier New"/>
                <a:cs typeface="Courier New"/>
                <a:sym typeface="Courier New"/>
              </a:rPr>
            </a:br>
            <a:r>
              <a:rPr lang="en" sz="900" b="1">
                <a:solidFill>
                  <a:srgbClr val="728E00"/>
                </a:solidFill>
                <a:latin typeface="Courier New"/>
                <a:ea typeface="Courier New"/>
                <a:cs typeface="Courier New"/>
                <a:sym typeface="Courier New"/>
              </a:rPr>
              <a:t>const</a:t>
            </a:r>
            <a:r>
              <a:rPr lang="en" sz="900" b="1">
                <a:solidFill>
                  <a:srgbClr val="444444"/>
                </a:solidFill>
                <a:latin typeface="Courier New"/>
                <a:ea typeface="Courier New"/>
                <a:cs typeface="Courier New"/>
                <a:sym typeface="Courier New"/>
              </a:rPr>
              <a:t> </a:t>
            </a:r>
            <a:r>
              <a:rPr lang="en" sz="900" b="1">
                <a:solidFill>
                  <a:srgbClr val="728E00"/>
                </a:solidFill>
                <a:latin typeface="Courier New"/>
                <a:ea typeface="Courier New"/>
                <a:cs typeface="Courier New"/>
                <a:sym typeface="Courier New"/>
              </a:rPr>
              <a:t>int</a:t>
            </a:r>
            <a:r>
              <a:rPr lang="en" sz="900" b="1">
                <a:solidFill>
                  <a:srgbClr val="444444"/>
                </a:solidFill>
                <a:latin typeface="Courier New"/>
                <a:ea typeface="Courier New"/>
                <a:cs typeface="Courier New"/>
                <a:sym typeface="Courier New"/>
              </a:rPr>
              <a:t> </a:t>
            </a:r>
            <a:r>
              <a:rPr lang="en" sz="900" b="1">
                <a:solidFill>
                  <a:srgbClr val="FFFFFF"/>
                </a:solidFill>
                <a:latin typeface="Courier New"/>
                <a:ea typeface="Courier New"/>
                <a:cs typeface="Courier New"/>
                <a:sym typeface="Courier New"/>
              </a:rPr>
              <a:t>yP = 12;</a:t>
            </a:r>
            <a:br>
              <a:rPr lang="en" sz="900" b="1">
                <a:solidFill>
                  <a:srgbClr val="444444"/>
                </a:solidFill>
                <a:latin typeface="Courier New"/>
                <a:ea typeface="Courier New"/>
                <a:cs typeface="Courier New"/>
                <a:sym typeface="Courier New"/>
              </a:rPr>
            </a:br>
            <a:br>
              <a:rPr lang="en" sz="900" b="1">
                <a:solidFill>
                  <a:srgbClr val="444444"/>
                </a:solidFill>
                <a:latin typeface="Courier New"/>
                <a:ea typeface="Courier New"/>
                <a:cs typeface="Courier New"/>
                <a:sym typeface="Courier New"/>
              </a:rPr>
            </a:br>
            <a:r>
              <a:rPr lang="en" sz="900" b="1">
                <a:solidFill>
                  <a:srgbClr val="728E00"/>
                </a:solidFill>
                <a:latin typeface="Courier New"/>
                <a:ea typeface="Courier New"/>
                <a:cs typeface="Courier New"/>
                <a:sym typeface="Courier New"/>
              </a:rPr>
              <a:t>void</a:t>
            </a:r>
            <a:r>
              <a:rPr lang="en" sz="900" b="1">
                <a:solidFill>
                  <a:srgbClr val="444444"/>
                </a:solidFill>
                <a:latin typeface="Courier New"/>
                <a:ea typeface="Courier New"/>
                <a:cs typeface="Courier New"/>
                <a:sym typeface="Courier New"/>
              </a:rPr>
              <a:t> </a:t>
            </a:r>
            <a:r>
              <a:rPr lang="en" sz="900" b="1">
                <a:solidFill>
                  <a:srgbClr val="FFFFFF"/>
                </a:solidFill>
                <a:latin typeface="Courier New"/>
                <a:ea typeface="Courier New"/>
                <a:cs typeface="Courier New"/>
                <a:sym typeface="Courier New"/>
              </a:rPr>
              <a:t>setup() {</a:t>
            </a:r>
            <a:br>
              <a:rPr lang="en" sz="900" b="1">
                <a:solidFill>
                  <a:srgbClr val="444444"/>
                </a:solidFill>
                <a:latin typeface="Courier New"/>
                <a:ea typeface="Courier New"/>
                <a:cs typeface="Courier New"/>
                <a:sym typeface="Courier New"/>
              </a:rPr>
            </a:br>
            <a:r>
              <a:rPr lang="en" sz="900" b="1">
                <a:solidFill>
                  <a:srgbClr val="444444"/>
                </a:solidFill>
                <a:latin typeface="Courier New"/>
                <a:ea typeface="Courier New"/>
                <a:cs typeface="Courier New"/>
                <a:sym typeface="Courier New"/>
              </a:rPr>
              <a:t>  </a:t>
            </a:r>
            <a:r>
              <a:rPr lang="en" sz="900" b="1">
                <a:solidFill>
                  <a:srgbClr val="D9D9D9"/>
                </a:solidFill>
                <a:latin typeface="Courier New"/>
                <a:ea typeface="Courier New"/>
                <a:cs typeface="Courier New"/>
                <a:sym typeface="Courier New"/>
              </a:rPr>
              <a:t>// put your setup code here, to run once:</a:t>
            </a:r>
            <a:br>
              <a:rPr lang="en" sz="900" b="1">
                <a:solidFill>
                  <a:srgbClr val="444444"/>
                </a:solidFill>
                <a:latin typeface="Courier New"/>
                <a:ea typeface="Courier New"/>
                <a:cs typeface="Courier New"/>
                <a:sym typeface="Courier New"/>
              </a:rPr>
            </a:br>
            <a:r>
              <a:rPr lang="en" sz="900" b="1">
                <a:solidFill>
                  <a:srgbClr val="444444"/>
                </a:solidFill>
                <a:latin typeface="Courier New"/>
                <a:ea typeface="Courier New"/>
                <a:cs typeface="Courier New"/>
                <a:sym typeface="Courier New"/>
              </a:rPr>
              <a:t>  </a:t>
            </a:r>
            <a:r>
              <a:rPr lang="en" sz="900" b="1">
                <a:solidFill>
                  <a:srgbClr val="D35400"/>
                </a:solidFill>
                <a:latin typeface="Courier New"/>
                <a:ea typeface="Courier New"/>
                <a:cs typeface="Courier New"/>
                <a:sym typeface="Courier New"/>
              </a:rPr>
              <a:t>Serial</a:t>
            </a:r>
            <a:r>
              <a:rPr lang="en" sz="900" b="1">
                <a:solidFill>
                  <a:srgbClr val="444444"/>
                </a:solidFill>
                <a:latin typeface="Courier New"/>
                <a:ea typeface="Courier New"/>
                <a:cs typeface="Courier New"/>
                <a:sym typeface="Courier New"/>
              </a:rPr>
              <a:t>.</a:t>
            </a:r>
            <a:r>
              <a:rPr lang="en" sz="900" b="1">
                <a:solidFill>
                  <a:srgbClr val="D35400"/>
                </a:solidFill>
                <a:latin typeface="Courier New"/>
                <a:ea typeface="Courier New"/>
                <a:cs typeface="Courier New"/>
                <a:sym typeface="Courier New"/>
              </a:rPr>
              <a:t>begin</a:t>
            </a:r>
            <a:r>
              <a:rPr lang="en" sz="900" b="1">
                <a:solidFill>
                  <a:srgbClr val="FFFFFF"/>
                </a:solidFill>
                <a:latin typeface="Courier New"/>
                <a:ea typeface="Courier New"/>
                <a:cs typeface="Courier New"/>
                <a:sym typeface="Courier New"/>
              </a:rPr>
              <a:t>(9600);</a:t>
            </a:r>
            <a:br>
              <a:rPr lang="en" sz="900" b="1">
                <a:solidFill>
                  <a:srgbClr val="444444"/>
                </a:solidFill>
                <a:latin typeface="Courier New"/>
                <a:ea typeface="Courier New"/>
                <a:cs typeface="Courier New"/>
                <a:sym typeface="Courier New"/>
              </a:rPr>
            </a:br>
            <a:br>
              <a:rPr lang="en" sz="900" b="1">
                <a:solidFill>
                  <a:srgbClr val="444444"/>
                </a:solidFill>
                <a:latin typeface="Courier New"/>
                <a:ea typeface="Courier New"/>
                <a:cs typeface="Courier New"/>
                <a:sym typeface="Courier New"/>
              </a:rPr>
            </a:br>
            <a:r>
              <a:rPr lang="en" sz="900" b="1">
                <a:solidFill>
                  <a:srgbClr val="444444"/>
                </a:solidFill>
                <a:latin typeface="Courier New"/>
                <a:ea typeface="Courier New"/>
                <a:cs typeface="Courier New"/>
                <a:sym typeface="Courier New"/>
              </a:rPr>
              <a:t>  </a:t>
            </a:r>
            <a:r>
              <a:rPr lang="en" sz="900" b="1">
                <a:solidFill>
                  <a:srgbClr val="D35400"/>
                </a:solidFill>
                <a:latin typeface="Courier New"/>
                <a:ea typeface="Courier New"/>
                <a:cs typeface="Courier New"/>
                <a:sym typeface="Courier New"/>
              </a:rPr>
              <a:t>pinMode</a:t>
            </a:r>
            <a:r>
              <a:rPr lang="en" sz="900" b="1">
                <a:solidFill>
                  <a:srgbClr val="FFFFFF"/>
                </a:solidFill>
                <a:latin typeface="Courier New"/>
                <a:ea typeface="Courier New"/>
                <a:cs typeface="Courier New"/>
                <a:sym typeface="Courier New"/>
              </a:rPr>
              <a:t>(xP, </a:t>
            </a:r>
            <a:r>
              <a:rPr lang="en" sz="900" b="1">
                <a:solidFill>
                  <a:srgbClr val="728E00"/>
                </a:solidFill>
                <a:latin typeface="Courier New"/>
                <a:ea typeface="Courier New"/>
                <a:cs typeface="Courier New"/>
                <a:sym typeface="Courier New"/>
              </a:rPr>
              <a:t>INPUT</a:t>
            </a:r>
            <a:r>
              <a:rPr lang="en" sz="900" b="1">
                <a:solidFill>
                  <a:srgbClr val="FFFFFF"/>
                </a:solidFill>
                <a:latin typeface="Courier New"/>
                <a:ea typeface="Courier New"/>
                <a:cs typeface="Courier New"/>
                <a:sym typeface="Courier New"/>
              </a:rPr>
              <a:t>);</a:t>
            </a:r>
            <a:br>
              <a:rPr lang="en" sz="900" b="1">
                <a:solidFill>
                  <a:srgbClr val="444444"/>
                </a:solidFill>
                <a:latin typeface="Courier New"/>
                <a:ea typeface="Courier New"/>
                <a:cs typeface="Courier New"/>
                <a:sym typeface="Courier New"/>
              </a:rPr>
            </a:br>
            <a:r>
              <a:rPr lang="en" sz="900" b="1">
                <a:solidFill>
                  <a:srgbClr val="444444"/>
                </a:solidFill>
                <a:latin typeface="Courier New"/>
                <a:ea typeface="Courier New"/>
                <a:cs typeface="Courier New"/>
                <a:sym typeface="Courier New"/>
              </a:rPr>
              <a:t>  </a:t>
            </a:r>
            <a:r>
              <a:rPr lang="en" sz="900" b="1">
                <a:solidFill>
                  <a:srgbClr val="D35400"/>
                </a:solidFill>
                <a:latin typeface="Courier New"/>
                <a:ea typeface="Courier New"/>
                <a:cs typeface="Courier New"/>
                <a:sym typeface="Courier New"/>
              </a:rPr>
              <a:t>pinMode</a:t>
            </a:r>
            <a:r>
              <a:rPr lang="en" sz="900" b="1">
                <a:solidFill>
                  <a:srgbClr val="FFFFFF"/>
                </a:solidFill>
                <a:latin typeface="Courier New"/>
                <a:ea typeface="Courier New"/>
                <a:cs typeface="Courier New"/>
                <a:sym typeface="Courier New"/>
              </a:rPr>
              <a:t>(yP,</a:t>
            </a:r>
            <a:r>
              <a:rPr lang="en" sz="900" b="1">
                <a:solidFill>
                  <a:srgbClr val="444444"/>
                </a:solidFill>
                <a:latin typeface="Courier New"/>
                <a:ea typeface="Courier New"/>
                <a:cs typeface="Courier New"/>
                <a:sym typeface="Courier New"/>
              </a:rPr>
              <a:t> </a:t>
            </a:r>
            <a:r>
              <a:rPr lang="en" sz="900" b="1">
                <a:solidFill>
                  <a:srgbClr val="728E00"/>
                </a:solidFill>
                <a:latin typeface="Courier New"/>
                <a:ea typeface="Courier New"/>
                <a:cs typeface="Courier New"/>
                <a:sym typeface="Courier New"/>
              </a:rPr>
              <a:t>INPUT</a:t>
            </a:r>
            <a:r>
              <a:rPr lang="en" sz="900" b="1">
                <a:solidFill>
                  <a:srgbClr val="FFFFFF"/>
                </a:solidFill>
                <a:latin typeface="Courier New"/>
                <a:ea typeface="Courier New"/>
                <a:cs typeface="Courier New"/>
                <a:sym typeface="Courier New"/>
              </a:rPr>
              <a:t>);</a:t>
            </a:r>
            <a:br>
              <a:rPr lang="en" sz="900" b="1">
                <a:solidFill>
                  <a:srgbClr val="444444"/>
                </a:solidFill>
                <a:latin typeface="Courier New"/>
                <a:ea typeface="Courier New"/>
                <a:cs typeface="Courier New"/>
                <a:sym typeface="Courier New"/>
              </a:rPr>
            </a:br>
            <a:br>
              <a:rPr lang="en" sz="900" b="1">
                <a:solidFill>
                  <a:srgbClr val="444444"/>
                </a:solidFill>
                <a:latin typeface="Courier New"/>
                <a:ea typeface="Courier New"/>
                <a:cs typeface="Courier New"/>
                <a:sym typeface="Courier New"/>
              </a:rPr>
            </a:br>
            <a:r>
              <a:rPr lang="en" sz="900" b="1">
                <a:solidFill>
                  <a:srgbClr val="FFFFFF"/>
                </a:solidFill>
                <a:latin typeface="Courier New"/>
                <a:ea typeface="Courier New"/>
                <a:cs typeface="Courier New"/>
                <a:sym typeface="Courier New"/>
              </a:rPr>
              <a:t>}</a:t>
            </a:r>
            <a:br>
              <a:rPr lang="en" sz="900" b="1">
                <a:solidFill>
                  <a:srgbClr val="444444"/>
                </a:solidFill>
                <a:latin typeface="Courier New"/>
                <a:ea typeface="Courier New"/>
                <a:cs typeface="Courier New"/>
                <a:sym typeface="Courier New"/>
              </a:rPr>
            </a:br>
            <a:br>
              <a:rPr lang="en" sz="900" b="1">
                <a:solidFill>
                  <a:srgbClr val="444444"/>
                </a:solidFill>
                <a:latin typeface="Courier New"/>
                <a:ea typeface="Courier New"/>
                <a:cs typeface="Courier New"/>
                <a:sym typeface="Courier New"/>
              </a:rPr>
            </a:br>
            <a:r>
              <a:rPr lang="en" sz="900" b="1">
                <a:solidFill>
                  <a:srgbClr val="728E00"/>
                </a:solidFill>
                <a:latin typeface="Courier New"/>
                <a:ea typeface="Courier New"/>
                <a:cs typeface="Courier New"/>
                <a:sym typeface="Courier New"/>
              </a:rPr>
              <a:t>void</a:t>
            </a:r>
            <a:r>
              <a:rPr lang="en" sz="900" b="1">
                <a:solidFill>
                  <a:srgbClr val="444444"/>
                </a:solidFill>
                <a:latin typeface="Courier New"/>
                <a:ea typeface="Courier New"/>
                <a:cs typeface="Courier New"/>
                <a:sym typeface="Courier New"/>
              </a:rPr>
              <a:t> </a:t>
            </a:r>
            <a:r>
              <a:rPr lang="en" sz="900" b="1">
                <a:solidFill>
                  <a:srgbClr val="FFFFFF"/>
                </a:solidFill>
                <a:latin typeface="Courier New"/>
                <a:ea typeface="Courier New"/>
                <a:cs typeface="Courier New"/>
                <a:sym typeface="Courier New"/>
              </a:rPr>
              <a:t>loop() {</a:t>
            </a:r>
            <a:br>
              <a:rPr lang="en" sz="900" b="1">
                <a:solidFill>
                  <a:srgbClr val="FFFFFF"/>
                </a:solidFill>
                <a:latin typeface="Courier New"/>
                <a:ea typeface="Courier New"/>
                <a:cs typeface="Courier New"/>
                <a:sym typeface="Courier New"/>
              </a:rPr>
            </a:br>
            <a:r>
              <a:rPr lang="en" sz="900" b="1">
                <a:solidFill>
                  <a:srgbClr val="444444"/>
                </a:solidFill>
                <a:latin typeface="Courier New"/>
                <a:ea typeface="Courier New"/>
                <a:cs typeface="Courier New"/>
                <a:sym typeface="Courier New"/>
              </a:rPr>
              <a:t>  </a:t>
            </a:r>
            <a:r>
              <a:rPr lang="en" sz="900" b="1">
                <a:solidFill>
                  <a:srgbClr val="D9D9D9"/>
                </a:solidFill>
                <a:latin typeface="Courier New"/>
                <a:ea typeface="Courier New"/>
                <a:cs typeface="Courier New"/>
                <a:sym typeface="Courier New"/>
              </a:rPr>
              <a:t>// put your main code here, to run repeatedly:</a:t>
            </a:r>
            <a:br>
              <a:rPr lang="en" sz="900" b="1">
                <a:solidFill>
                  <a:srgbClr val="444444"/>
                </a:solidFill>
                <a:latin typeface="Courier New"/>
                <a:ea typeface="Courier New"/>
                <a:cs typeface="Courier New"/>
                <a:sym typeface="Courier New"/>
              </a:rPr>
            </a:br>
            <a:r>
              <a:rPr lang="en" sz="900" b="1">
                <a:solidFill>
                  <a:srgbClr val="444444"/>
                </a:solidFill>
                <a:latin typeface="Courier New"/>
                <a:ea typeface="Courier New"/>
                <a:cs typeface="Courier New"/>
                <a:sym typeface="Courier New"/>
              </a:rPr>
              <a:t>  </a:t>
            </a:r>
            <a:r>
              <a:rPr lang="en" sz="900" b="1">
                <a:solidFill>
                  <a:srgbClr val="728E00"/>
                </a:solidFill>
                <a:latin typeface="Courier New"/>
                <a:ea typeface="Courier New"/>
                <a:cs typeface="Courier New"/>
                <a:sym typeface="Courier New"/>
              </a:rPr>
              <a:t>int</a:t>
            </a:r>
            <a:r>
              <a:rPr lang="en" sz="900" b="1">
                <a:solidFill>
                  <a:srgbClr val="444444"/>
                </a:solidFill>
                <a:latin typeface="Courier New"/>
                <a:ea typeface="Courier New"/>
                <a:cs typeface="Courier New"/>
                <a:sym typeface="Courier New"/>
              </a:rPr>
              <a:t> </a:t>
            </a:r>
            <a:r>
              <a:rPr lang="en" sz="900" b="1">
                <a:solidFill>
                  <a:srgbClr val="FFFFFF"/>
                </a:solidFill>
                <a:latin typeface="Courier New"/>
                <a:ea typeface="Courier New"/>
                <a:cs typeface="Courier New"/>
                <a:sym typeface="Courier New"/>
              </a:rPr>
              <a:t>px, py;</a:t>
            </a:r>
            <a:br>
              <a:rPr lang="en" sz="900" b="1">
                <a:solidFill>
                  <a:srgbClr val="444444"/>
                </a:solidFill>
                <a:latin typeface="Courier New"/>
                <a:ea typeface="Courier New"/>
                <a:cs typeface="Courier New"/>
                <a:sym typeface="Courier New"/>
              </a:rPr>
            </a:br>
            <a:r>
              <a:rPr lang="en" sz="900" b="1">
                <a:solidFill>
                  <a:srgbClr val="444444"/>
                </a:solidFill>
                <a:latin typeface="Courier New"/>
                <a:ea typeface="Courier New"/>
                <a:cs typeface="Courier New"/>
                <a:sym typeface="Courier New"/>
              </a:rPr>
              <a:t>  </a:t>
            </a:r>
            <a:r>
              <a:rPr lang="en" sz="900" b="1">
                <a:solidFill>
                  <a:srgbClr val="728E00"/>
                </a:solidFill>
                <a:latin typeface="Courier New"/>
                <a:ea typeface="Courier New"/>
                <a:cs typeface="Courier New"/>
                <a:sym typeface="Courier New"/>
              </a:rPr>
              <a:t>int</a:t>
            </a:r>
            <a:r>
              <a:rPr lang="en" sz="900" b="1">
                <a:solidFill>
                  <a:srgbClr val="444444"/>
                </a:solidFill>
                <a:latin typeface="Courier New"/>
                <a:ea typeface="Courier New"/>
                <a:cs typeface="Courier New"/>
                <a:sym typeface="Courier New"/>
              </a:rPr>
              <a:t> </a:t>
            </a:r>
            <a:r>
              <a:rPr lang="en" sz="900" b="1">
                <a:solidFill>
                  <a:srgbClr val="FFFFFF"/>
                </a:solidFill>
                <a:latin typeface="Courier New"/>
                <a:ea typeface="Courier New"/>
                <a:cs typeface="Courier New"/>
                <a:sym typeface="Courier New"/>
              </a:rPr>
              <a:t>ax, ay;</a:t>
            </a:r>
            <a:br>
              <a:rPr lang="en" sz="900" b="1">
                <a:solidFill>
                  <a:srgbClr val="444444"/>
                </a:solidFill>
                <a:latin typeface="Courier New"/>
                <a:ea typeface="Courier New"/>
                <a:cs typeface="Courier New"/>
                <a:sym typeface="Courier New"/>
              </a:rPr>
            </a:br>
            <a:br>
              <a:rPr lang="en" sz="900" b="1">
                <a:solidFill>
                  <a:srgbClr val="444444"/>
                </a:solidFill>
                <a:latin typeface="Courier New"/>
                <a:ea typeface="Courier New"/>
                <a:cs typeface="Courier New"/>
                <a:sym typeface="Courier New"/>
              </a:rPr>
            </a:br>
            <a:r>
              <a:rPr lang="en" sz="900" b="1">
                <a:solidFill>
                  <a:srgbClr val="444444"/>
                </a:solidFill>
                <a:latin typeface="Courier New"/>
                <a:ea typeface="Courier New"/>
                <a:cs typeface="Courier New"/>
                <a:sym typeface="Courier New"/>
              </a:rPr>
              <a:t>  </a:t>
            </a:r>
            <a:r>
              <a:rPr lang="en" sz="900" b="1">
                <a:solidFill>
                  <a:srgbClr val="FFFFFF"/>
                </a:solidFill>
                <a:latin typeface="Courier New"/>
                <a:ea typeface="Courier New"/>
                <a:cs typeface="Courier New"/>
                <a:sym typeface="Courier New"/>
              </a:rPr>
              <a:t>px =</a:t>
            </a:r>
            <a:r>
              <a:rPr lang="en" sz="900" b="1">
                <a:solidFill>
                  <a:srgbClr val="444444"/>
                </a:solidFill>
                <a:latin typeface="Courier New"/>
                <a:ea typeface="Courier New"/>
                <a:cs typeface="Courier New"/>
                <a:sym typeface="Courier New"/>
              </a:rPr>
              <a:t> </a:t>
            </a:r>
            <a:r>
              <a:rPr lang="en" sz="900" b="1">
                <a:solidFill>
                  <a:srgbClr val="D35400"/>
                </a:solidFill>
                <a:latin typeface="Courier New"/>
                <a:ea typeface="Courier New"/>
                <a:cs typeface="Courier New"/>
                <a:sym typeface="Courier New"/>
              </a:rPr>
              <a:t>pulseIn</a:t>
            </a:r>
            <a:r>
              <a:rPr lang="en" sz="900" b="1">
                <a:solidFill>
                  <a:srgbClr val="FFFFFF"/>
                </a:solidFill>
                <a:latin typeface="Courier New"/>
                <a:ea typeface="Courier New"/>
                <a:cs typeface="Courier New"/>
                <a:sym typeface="Courier New"/>
              </a:rPr>
              <a:t>(xP, </a:t>
            </a:r>
            <a:r>
              <a:rPr lang="en" sz="900" b="1">
                <a:solidFill>
                  <a:srgbClr val="728E00"/>
                </a:solidFill>
                <a:latin typeface="Courier New"/>
                <a:ea typeface="Courier New"/>
                <a:cs typeface="Courier New"/>
                <a:sym typeface="Courier New"/>
              </a:rPr>
              <a:t>HIGH</a:t>
            </a:r>
            <a:r>
              <a:rPr lang="en" sz="900" b="1">
                <a:solidFill>
                  <a:srgbClr val="FFFFFF"/>
                </a:solidFill>
                <a:latin typeface="Courier New"/>
                <a:ea typeface="Courier New"/>
                <a:cs typeface="Courier New"/>
                <a:sym typeface="Courier New"/>
              </a:rPr>
              <a:t>);</a:t>
            </a:r>
            <a:br>
              <a:rPr lang="en" sz="900" b="1">
                <a:solidFill>
                  <a:srgbClr val="444444"/>
                </a:solidFill>
                <a:latin typeface="Courier New"/>
                <a:ea typeface="Courier New"/>
                <a:cs typeface="Courier New"/>
                <a:sym typeface="Courier New"/>
              </a:rPr>
            </a:br>
            <a:r>
              <a:rPr lang="en" sz="900" b="1">
                <a:solidFill>
                  <a:srgbClr val="444444"/>
                </a:solidFill>
                <a:latin typeface="Courier New"/>
                <a:ea typeface="Courier New"/>
                <a:cs typeface="Courier New"/>
                <a:sym typeface="Courier New"/>
              </a:rPr>
              <a:t>  </a:t>
            </a:r>
            <a:r>
              <a:rPr lang="en" sz="900" b="1">
                <a:solidFill>
                  <a:srgbClr val="FFFFFF"/>
                </a:solidFill>
                <a:latin typeface="Courier New"/>
                <a:ea typeface="Courier New"/>
                <a:cs typeface="Courier New"/>
                <a:sym typeface="Courier New"/>
              </a:rPr>
              <a:t>py = </a:t>
            </a:r>
            <a:r>
              <a:rPr lang="en" sz="900" b="1">
                <a:solidFill>
                  <a:srgbClr val="D35400"/>
                </a:solidFill>
                <a:latin typeface="Courier New"/>
                <a:ea typeface="Courier New"/>
                <a:cs typeface="Courier New"/>
                <a:sym typeface="Courier New"/>
              </a:rPr>
              <a:t>pulseIn</a:t>
            </a:r>
            <a:r>
              <a:rPr lang="en" sz="900" b="1">
                <a:solidFill>
                  <a:srgbClr val="FFFFFF"/>
                </a:solidFill>
                <a:latin typeface="Courier New"/>
                <a:ea typeface="Courier New"/>
                <a:cs typeface="Courier New"/>
                <a:sym typeface="Courier New"/>
              </a:rPr>
              <a:t>(yP,</a:t>
            </a:r>
            <a:r>
              <a:rPr lang="en" sz="900" b="1">
                <a:solidFill>
                  <a:srgbClr val="444444"/>
                </a:solidFill>
                <a:latin typeface="Courier New"/>
                <a:ea typeface="Courier New"/>
                <a:cs typeface="Courier New"/>
                <a:sym typeface="Courier New"/>
              </a:rPr>
              <a:t> </a:t>
            </a:r>
            <a:r>
              <a:rPr lang="en" sz="900" b="1">
                <a:solidFill>
                  <a:srgbClr val="728E00"/>
                </a:solidFill>
                <a:latin typeface="Courier New"/>
                <a:ea typeface="Courier New"/>
                <a:cs typeface="Courier New"/>
                <a:sym typeface="Courier New"/>
              </a:rPr>
              <a:t>HIGH</a:t>
            </a:r>
            <a:r>
              <a:rPr lang="en" sz="900" b="1">
                <a:solidFill>
                  <a:srgbClr val="FFFFFF"/>
                </a:solidFill>
                <a:latin typeface="Courier New"/>
                <a:ea typeface="Courier New"/>
                <a:cs typeface="Courier New"/>
                <a:sym typeface="Courier New"/>
              </a:rPr>
              <a:t>);</a:t>
            </a:r>
            <a:br>
              <a:rPr lang="en" sz="900" b="1">
                <a:solidFill>
                  <a:srgbClr val="444444"/>
                </a:solidFill>
                <a:latin typeface="Courier New"/>
                <a:ea typeface="Courier New"/>
                <a:cs typeface="Courier New"/>
                <a:sym typeface="Courier New"/>
              </a:rPr>
            </a:br>
            <a:br>
              <a:rPr lang="en" sz="900" b="1">
                <a:solidFill>
                  <a:srgbClr val="444444"/>
                </a:solidFill>
                <a:latin typeface="Courier New"/>
                <a:ea typeface="Courier New"/>
                <a:cs typeface="Courier New"/>
                <a:sym typeface="Courier New"/>
              </a:rPr>
            </a:br>
            <a:r>
              <a:rPr lang="en" sz="900" b="1">
                <a:solidFill>
                  <a:srgbClr val="444444"/>
                </a:solidFill>
                <a:latin typeface="Courier New"/>
                <a:ea typeface="Courier New"/>
                <a:cs typeface="Courier New"/>
                <a:sym typeface="Courier New"/>
              </a:rPr>
              <a:t>  </a:t>
            </a:r>
            <a:r>
              <a:rPr lang="en" sz="900" b="1">
                <a:solidFill>
                  <a:srgbClr val="FFFFFF"/>
                </a:solidFill>
                <a:latin typeface="Courier New"/>
                <a:ea typeface="Courier New"/>
                <a:cs typeface="Courier New"/>
                <a:sym typeface="Courier New"/>
              </a:rPr>
              <a:t>ax = ((px / 10) - 500) * 8;</a:t>
            </a:r>
            <a:br>
              <a:rPr lang="en" sz="900" b="1">
                <a:solidFill>
                  <a:srgbClr val="FFFFFF"/>
                </a:solidFill>
                <a:latin typeface="Courier New"/>
                <a:ea typeface="Courier New"/>
                <a:cs typeface="Courier New"/>
                <a:sym typeface="Courier New"/>
              </a:rPr>
            </a:br>
            <a:r>
              <a:rPr lang="en" sz="900" b="1">
                <a:solidFill>
                  <a:srgbClr val="FFFFFF"/>
                </a:solidFill>
                <a:latin typeface="Courier New"/>
                <a:ea typeface="Courier New"/>
                <a:cs typeface="Courier New"/>
                <a:sym typeface="Courier New"/>
              </a:rPr>
              <a:t>  ay = ((py / 10) - 500) * 8;</a:t>
            </a:r>
            <a:br>
              <a:rPr lang="en" sz="900" b="1">
                <a:solidFill>
                  <a:srgbClr val="444444"/>
                </a:solidFill>
                <a:latin typeface="Courier New"/>
                <a:ea typeface="Courier New"/>
                <a:cs typeface="Courier New"/>
                <a:sym typeface="Courier New"/>
              </a:rPr>
            </a:br>
            <a:br>
              <a:rPr lang="en" sz="900" b="1">
                <a:solidFill>
                  <a:srgbClr val="444444"/>
                </a:solidFill>
                <a:latin typeface="Courier New"/>
                <a:ea typeface="Courier New"/>
                <a:cs typeface="Courier New"/>
                <a:sym typeface="Courier New"/>
              </a:rPr>
            </a:br>
            <a:r>
              <a:rPr lang="en" sz="900" b="1">
                <a:solidFill>
                  <a:srgbClr val="444444"/>
                </a:solidFill>
                <a:latin typeface="Courier New"/>
                <a:ea typeface="Courier New"/>
                <a:cs typeface="Courier New"/>
                <a:sym typeface="Courier New"/>
              </a:rPr>
              <a:t>  </a:t>
            </a:r>
            <a:r>
              <a:rPr lang="en" sz="900" b="1">
                <a:solidFill>
                  <a:srgbClr val="D35400"/>
                </a:solidFill>
                <a:latin typeface="Courier New"/>
                <a:ea typeface="Courier New"/>
                <a:cs typeface="Courier New"/>
                <a:sym typeface="Courier New"/>
              </a:rPr>
              <a:t>Serial</a:t>
            </a:r>
            <a:r>
              <a:rPr lang="en" sz="900" b="1">
                <a:solidFill>
                  <a:srgbClr val="444444"/>
                </a:solidFill>
                <a:latin typeface="Courier New"/>
                <a:ea typeface="Courier New"/>
                <a:cs typeface="Courier New"/>
                <a:sym typeface="Courier New"/>
              </a:rPr>
              <a:t>.</a:t>
            </a:r>
            <a:r>
              <a:rPr lang="en" sz="900" b="1">
                <a:solidFill>
                  <a:srgbClr val="D35400"/>
                </a:solidFill>
                <a:latin typeface="Courier New"/>
                <a:ea typeface="Courier New"/>
                <a:cs typeface="Courier New"/>
                <a:sym typeface="Courier New"/>
              </a:rPr>
              <a:t>print</a:t>
            </a:r>
            <a:r>
              <a:rPr lang="en" sz="900" b="1">
                <a:solidFill>
                  <a:srgbClr val="FFFFFF"/>
                </a:solidFill>
                <a:latin typeface="Courier New"/>
                <a:ea typeface="Courier New"/>
                <a:cs typeface="Courier New"/>
                <a:sym typeface="Courier New"/>
              </a:rPr>
              <a:t>(ax);</a:t>
            </a:r>
            <a:br>
              <a:rPr lang="en" sz="900" b="1">
                <a:solidFill>
                  <a:srgbClr val="444444"/>
                </a:solidFill>
                <a:latin typeface="Courier New"/>
                <a:ea typeface="Courier New"/>
                <a:cs typeface="Courier New"/>
                <a:sym typeface="Courier New"/>
              </a:rPr>
            </a:br>
            <a:r>
              <a:rPr lang="en" sz="900" b="1">
                <a:solidFill>
                  <a:srgbClr val="444444"/>
                </a:solidFill>
                <a:latin typeface="Courier New"/>
                <a:ea typeface="Courier New"/>
                <a:cs typeface="Courier New"/>
                <a:sym typeface="Courier New"/>
              </a:rPr>
              <a:t>  </a:t>
            </a:r>
            <a:r>
              <a:rPr lang="en" sz="900" b="1">
                <a:solidFill>
                  <a:srgbClr val="D35400"/>
                </a:solidFill>
                <a:latin typeface="Courier New"/>
                <a:ea typeface="Courier New"/>
                <a:cs typeface="Courier New"/>
                <a:sym typeface="Courier New"/>
              </a:rPr>
              <a:t>Serial</a:t>
            </a:r>
            <a:r>
              <a:rPr lang="en" sz="900" b="1">
                <a:solidFill>
                  <a:srgbClr val="444444"/>
                </a:solidFill>
                <a:latin typeface="Courier New"/>
                <a:ea typeface="Courier New"/>
                <a:cs typeface="Courier New"/>
                <a:sym typeface="Courier New"/>
              </a:rPr>
              <a:t>.</a:t>
            </a:r>
            <a:r>
              <a:rPr lang="en" sz="900" b="1">
                <a:solidFill>
                  <a:srgbClr val="D35400"/>
                </a:solidFill>
                <a:latin typeface="Courier New"/>
                <a:ea typeface="Courier New"/>
                <a:cs typeface="Courier New"/>
                <a:sym typeface="Courier New"/>
              </a:rPr>
              <a:t>print</a:t>
            </a:r>
            <a:r>
              <a:rPr lang="en" sz="900" b="1">
                <a:solidFill>
                  <a:srgbClr val="FFFFFF"/>
                </a:solidFill>
                <a:latin typeface="Courier New"/>
                <a:ea typeface="Courier New"/>
                <a:cs typeface="Courier New"/>
                <a:sym typeface="Courier New"/>
              </a:rPr>
              <a:t>(</a:t>
            </a:r>
            <a:r>
              <a:rPr lang="en" sz="900" b="1">
                <a:solidFill>
                  <a:srgbClr val="D9D9D9"/>
                </a:solidFill>
                <a:latin typeface="Courier New"/>
                <a:ea typeface="Courier New"/>
                <a:cs typeface="Courier New"/>
                <a:sym typeface="Courier New"/>
              </a:rPr>
              <a:t>"\t"</a:t>
            </a:r>
            <a:r>
              <a:rPr lang="en" sz="900" b="1">
                <a:solidFill>
                  <a:srgbClr val="FFFFFF"/>
                </a:solidFill>
                <a:latin typeface="Courier New"/>
                <a:ea typeface="Courier New"/>
                <a:cs typeface="Courier New"/>
                <a:sym typeface="Courier New"/>
              </a:rPr>
              <a:t>);</a:t>
            </a:r>
            <a:br>
              <a:rPr lang="en" sz="900" b="1">
                <a:solidFill>
                  <a:srgbClr val="444444"/>
                </a:solidFill>
                <a:latin typeface="Courier New"/>
                <a:ea typeface="Courier New"/>
                <a:cs typeface="Courier New"/>
                <a:sym typeface="Courier New"/>
              </a:rPr>
            </a:br>
            <a:r>
              <a:rPr lang="en" sz="900" b="1">
                <a:solidFill>
                  <a:srgbClr val="444444"/>
                </a:solidFill>
                <a:latin typeface="Courier New"/>
                <a:ea typeface="Courier New"/>
                <a:cs typeface="Courier New"/>
                <a:sym typeface="Courier New"/>
              </a:rPr>
              <a:t>  </a:t>
            </a:r>
            <a:r>
              <a:rPr lang="en" sz="900" b="1">
                <a:solidFill>
                  <a:srgbClr val="D35400"/>
                </a:solidFill>
                <a:latin typeface="Courier New"/>
                <a:ea typeface="Courier New"/>
                <a:cs typeface="Courier New"/>
                <a:sym typeface="Courier New"/>
              </a:rPr>
              <a:t>Serial</a:t>
            </a:r>
            <a:r>
              <a:rPr lang="en" sz="900" b="1">
                <a:solidFill>
                  <a:srgbClr val="444444"/>
                </a:solidFill>
                <a:latin typeface="Courier New"/>
                <a:ea typeface="Courier New"/>
                <a:cs typeface="Courier New"/>
                <a:sym typeface="Courier New"/>
              </a:rPr>
              <a:t>.</a:t>
            </a:r>
            <a:r>
              <a:rPr lang="en" sz="900" b="1">
                <a:solidFill>
                  <a:srgbClr val="D35400"/>
                </a:solidFill>
                <a:latin typeface="Courier New"/>
                <a:ea typeface="Courier New"/>
                <a:cs typeface="Courier New"/>
                <a:sym typeface="Courier New"/>
              </a:rPr>
              <a:t>print</a:t>
            </a:r>
            <a:r>
              <a:rPr lang="en" sz="900" b="1">
                <a:solidFill>
                  <a:srgbClr val="FFFFFF"/>
                </a:solidFill>
                <a:latin typeface="Courier New"/>
                <a:ea typeface="Courier New"/>
                <a:cs typeface="Courier New"/>
                <a:sym typeface="Courier New"/>
              </a:rPr>
              <a:t>(ay);</a:t>
            </a:r>
            <a:br>
              <a:rPr lang="en" sz="900" b="1">
                <a:solidFill>
                  <a:srgbClr val="444444"/>
                </a:solidFill>
                <a:latin typeface="Courier New"/>
                <a:ea typeface="Courier New"/>
                <a:cs typeface="Courier New"/>
                <a:sym typeface="Courier New"/>
              </a:rPr>
            </a:br>
            <a:r>
              <a:rPr lang="en" sz="900" b="1">
                <a:solidFill>
                  <a:srgbClr val="444444"/>
                </a:solidFill>
                <a:latin typeface="Courier New"/>
                <a:ea typeface="Courier New"/>
                <a:cs typeface="Courier New"/>
                <a:sym typeface="Courier New"/>
              </a:rPr>
              <a:t>  </a:t>
            </a:r>
            <a:r>
              <a:rPr lang="en" sz="900" b="1">
                <a:solidFill>
                  <a:srgbClr val="D35400"/>
                </a:solidFill>
                <a:latin typeface="Courier New"/>
                <a:ea typeface="Courier New"/>
                <a:cs typeface="Courier New"/>
                <a:sym typeface="Courier New"/>
              </a:rPr>
              <a:t>Serial</a:t>
            </a:r>
            <a:r>
              <a:rPr lang="en" sz="900" b="1">
                <a:solidFill>
                  <a:srgbClr val="444444"/>
                </a:solidFill>
                <a:latin typeface="Courier New"/>
                <a:ea typeface="Courier New"/>
                <a:cs typeface="Courier New"/>
                <a:sym typeface="Courier New"/>
              </a:rPr>
              <a:t>.</a:t>
            </a:r>
            <a:r>
              <a:rPr lang="en" sz="900" b="1">
                <a:solidFill>
                  <a:srgbClr val="D35400"/>
                </a:solidFill>
                <a:latin typeface="Courier New"/>
                <a:ea typeface="Courier New"/>
                <a:cs typeface="Courier New"/>
                <a:sym typeface="Courier New"/>
              </a:rPr>
              <a:t>println</a:t>
            </a:r>
            <a:r>
              <a:rPr lang="en" sz="900" b="1">
                <a:solidFill>
                  <a:srgbClr val="FFFFFF"/>
                </a:solidFill>
                <a:latin typeface="Courier New"/>
                <a:ea typeface="Courier New"/>
                <a:cs typeface="Courier New"/>
                <a:sym typeface="Courier New"/>
              </a:rPr>
              <a:t>();</a:t>
            </a:r>
            <a:br>
              <a:rPr lang="en" sz="900" b="1">
                <a:solidFill>
                  <a:srgbClr val="444444"/>
                </a:solidFill>
                <a:latin typeface="Courier New"/>
                <a:ea typeface="Courier New"/>
                <a:cs typeface="Courier New"/>
                <a:sym typeface="Courier New"/>
              </a:rPr>
            </a:br>
            <a:br>
              <a:rPr lang="en" sz="900" b="1">
                <a:solidFill>
                  <a:srgbClr val="444444"/>
                </a:solidFill>
                <a:latin typeface="Courier New"/>
                <a:ea typeface="Courier New"/>
                <a:cs typeface="Courier New"/>
                <a:sym typeface="Courier New"/>
              </a:rPr>
            </a:br>
            <a:r>
              <a:rPr lang="en" sz="900" b="1">
                <a:solidFill>
                  <a:srgbClr val="444444"/>
                </a:solidFill>
                <a:latin typeface="Courier New"/>
                <a:ea typeface="Courier New"/>
                <a:cs typeface="Courier New"/>
                <a:sym typeface="Courier New"/>
              </a:rPr>
              <a:t>  </a:t>
            </a:r>
            <a:r>
              <a:rPr lang="en" sz="900" b="1">
                <a:solidFill>
                  <a:srgbClr val="D35400"/>
                </a:solidFill>
                <a:latin typeface="Courier New"/>
                <a:ea typeface="Courier New"/>
                <a:cs typeface="Courier New"/>
                <a:sym typeface="Courier New"/>
              </a:rPr>
              <a:t>delay</a:t>
            </a:r>
            <a:r>
              <a:rPr lang="en" sz="900" b="1">
                <a:solidFill>
                  <a:srgbClr val="FFFFFF"/>
                </a:solidFill>
                <a:latin typeface="Courier New"/>
                <a:ea typeface="Courier New"/>
                <a:cs typeface="Courier New"/>
                <a:sym typeface="Courier New"/>
              </a:rPr>
              <a:t>(100);</a:t>
            </a:r>
            <a:br>
              <a:rPr lang="en" sz="900" b="1">
                <a:solidFill>
                  <a:srgbClr val="444444"/>
                </a:solidFill>
                <a:highlight>
                  <a:srgbClr val="FFFFFF"/>
                </a:highlight>
                <a:latin typeface="Courier New"/>
                <a:ea typeface="Courier New"/>
                <a:cs typeface="Courier New"/>
                <a:sym typeface="Courier New"/>
              </a:rPr>
            </a:br>
            <a:br>
              <a:rPr lang="en" sz="900" b="1">
                <a:solidFill>
                  <a:srgbClr val="444444"/>
                </a:solidFill>
                <a:latin typeface="Courier New"/>
                <a:ea typeface="Courier New"/>
                <a:cs typeface="Courier New"/>
                <a:sym typeface="Courier New"/>
              </a:rPr>
            </a:br>
            <a:r>
              <a:rPr lang="en" sz="900" b="1">
                <a:solidFill>
                  <a:srgbClr val="FFFFFF"/>
                </a:solidFill>
                <a:latin typeface="Courier New"/>
                <a:ea typeface="Courier New"/>
                <a:cs typeface="Courier New"/>
                <a:sym typeface="Courier New"/>
              </a:rPr>
              <a:t>}</a:t>
            </a:r>
            <a:endParaRPr sz="900" b="1">
              <a:solidFill>
                <a:srgbClr val="FFFFFF"/>
              </a:solidFill>
              <a:latin typeface="Courier New"/>
              <a:ea typeface="Courier New"/>
              <a:cs typeface="Courier New"/>
              <a:sym typeface="Courier New"/>
            </a:endParaRPr>
          </a:p>
          <a:p>
            <a:pPr marL="457200" marR="0" lvl="0" indent="0" algn="l" rtl="0">
              <a:lnSpc>
                <a:spcPct val="100000"/>
              </a:lnSpc>
              <a:spcBef>
                <a:spcPts val="0"/>
              </a:spcBef>
              <a:spcAft>
                <a:spcPts val="1600"/>
              </a:spcAft>
              <a:buNone/>
            </a:pPr>
            <a:endParaRPr sz="900" b="1">
              <a:latin typeface="Roboto"/>
              <a:ea typeface="Roboto"/>
              <a:cs typeface="Roboto"/>
              <a:sym typeface="Roboto"/>
            </a:endParaRPr>
          </a:p>
        </p:txBody>
      </p:sp>
      <p:sp>
        <p:nvSpPr>
          <p:cNvPr id="363" name="Google Shape;363;p34"/>
          <p:cNvSpPr/>
          <p:nvPr/>
        </p:nvSpPr>
        <p:spPr>
          <a:xfrm>
            <a:off x="1888800" y="1775850"/>
            <a:ext cx="798600" cy="678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64" name="Google Shape;364;p34"/>
          <p:cNvPicPr preferRelativeResize="0"/>
          <p:nvPr/>
        </p:nvPicPr>
        <p:blipFill rotWithShape="1">
          <a:blip r:embed="rId3">
            <a:alphaModFix/>
          </a:blip>
          <a:srcRect l="3409"/>
          <a:stretch/>
        </p:blipFill>
        <p:spPr>
          <a:xfrm>
            <a:off x="6972738" y="2396125"/>
            <a:ext cx="2108425" cy="2183275"/>
          </a:xfrm>
          <a:prstGeom prst="rect">
            <a:avLst/>
          </a:prstGeom>
          <a:noFill/>
          <a:ln>
            <a:noFill/>
          </a:ln>
        </p:spPr>
      </p:pic>
      <p:sp>
        <p:nvSpPr>
          <p:cNvPr id="365" name="Google Shape;365;p34"/>
          <p:cNvSpPr txBox="1"/>
          <p:nvPr/>
        </p:nvSpPr>
        <p:spPr>
          <a:xfrm>
            <a:off x="6878838" y="4645650"/>
            <a:ext cx="2296200" cy="80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FFFFFF"/>
                </a:solidFill>
                <a:latin typeface="Roboto"/>
                <a:ea typeface="Roboto"/>
                <a:cs typeface="Roboto"/>
                <a:sym typeface="Roboto"/>
              </a:rPr>
              <a:t>Figure 31</a:t>
            </a:r>
            <a:r>
              <a:rPr lang="en" sz="1000">
                <a:solidFill>
                  <a:srgbClr val="FFFFFF"/>
                </a:solidFill>
                <a:latin typeface="Roboto Light"/>
                <a:ea typeface="Roboto Light"/>
                <a:cs typeface="Roboto Light"/>
                <a:sym typeface="Roboto Light"/>
              </a:rPr>
              <a:t>: The wiring diagram for the Arduino and accelerometer</a:t>
            </a:r>
            <a:endParaRPr sz="1000">
              <a:solidFill>
                <a:srgbClr val="FFFFFF"/>
              </a:solidFill>
              <a:latin typeface="Roboto Light"/>
              <a:ea typeface="Roboto Light"/>
              <a:cs typeface="Roboto Light"/>
              <a:sym typeface="Roboto Light"/>
            </a:endParaRPr>
          </a:p>
        </p:txBody>
      </p:sp>
      <p:sp>
        <p:nvSpPr>
          <p:cNvPr id="366" name="Google Shape;366;p34"/>
          <p:cNvSpPr txBox="1"/>
          <p:nvPr/>
        </p:nvSpPr>
        <p:spPr>
          <a:xfrm>
            <a:off x="6972750" y="4518975"/>
            <a:ext cx="1418100" cy="31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00">
                <a:solidFill>
                  <a:srgbClr val="FFFFFF"/>
                </a:solidFill>
                <a:latin typeface="Roboto Light"/>
                <a:ea typeface="Roboto Light"/>
                <a:cs typeface="Roboto Light"/>
                <a:sym typeface="Roboto Light"/>
              </a:rPr>
              <a:t>https://www.arduino.cc/en/tutorial/memsic2125</a:t>
            </a:r>
            <a:endParaRPr sz="400">
              <a:solidFill>
                <a:srgbClr val="FFFFFF"/>
              </a:solidFill>
              <a:latin typeface="Roboto Light"/>
              <a:ea typeface="Roboto Light"/>
              <a:cs typeface="Roboto Light"/>
              <a:sym typeface="Roboto Light"/>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5"/>
          <p:cNvSpPr txBox="1">
            <a:spLocks noGrp="1"/>
          </p:cNvSpPr>
          <p:nvPr>
            <p:ph type="title"/>
          </p:nvPr>
        </p:nvSpPr>
        <p:spPr>
          <a:xfrm>
            <a:off x="235500" y="631800"/>
            <a:ext cx="3316200" cy="315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latin typeface="Roboto Slab"/>
                <a:ea typeface="Roboto Slab"/>
                <a:cs typeface="Roboto Slab"/>
                <a:sym typeface="Roboto Slab"/>
              </a:rPr>
              <a:t>Human Testing Results</a:t>
            </a:r>
            <a:endParaRPr sz="2000">
              <a:latin typeface="Roboto Light"/>
              <a:ea typeface="Roboto Light"/>
              <a:cs typeface="Roboto Light"/>
              <a:sym typeface="Roboto Light"/>
            </a:endParaRPr>
          </a:p>
          <a:p>
            <a:pPr marL="0" lvl="0" indent="0" algn="l" rtl="0">
              <a:spcBef>
                <a:spcPts val="0"/>
              </a:spcBef>
              <a:spcAft>
                <a:spcPts val="0"/>
              </a:spcAft>
              <a:buNone/>
            </a:pPr>
            <a:endParaRPr sz="1400">
              <a:latin typeface="Roboto Light"/>
              <a:ea typeface="Roboto Light"/>
              <a:cs typeface="Roboto Light"/>
              <a:sym typeface="Roboto Light"/>
            </a:endParaRPr>
          </a:p>
          <a:p>
            <a:pPr marL="0" lvl="0" indent="0" algn="l" rtl="0">
              <a:spcBef>
                <a:spcPts val="0"/>
              </a:spcBef>
              <a:spcAft>
                <a:spcPts val="0"/>
              </a:spcAft>
              <a:buNone/>
            </a:pPr>
            <a:r>
              <a:rPr lang="en" sz="1400" b="1">
                <a:latin typeface="Roboto"/>
                <a:ea typeface="Roboto"/>
                <a:cs typeface="Roboto"/>
                <a:sym typeface="Roboto"/>
              </a:rPr>
              <a:t>60</a:t>
            </a:r>
            <a:r>
              <a:rPr lang="en" sz="1400">
                <a:latin typeface="Roboto Light"/>
                <a:ea typeface="Roboto Light"/>
                <a:cs typeface="Roboto Light"/>
                <a:sym typeface="Roboto Light"/>
              </a:rPr>
              <a:t> </a:t>
            </a:r>
            <a:r>
              <a:rPr lang="en" sz="1400" b="1">
                <a:latin typeface="Roboto"/>
                <a:ea typeface="Roboto"/>
                <a:cs typeface="Roboto"/>
                <a:sym typeface="Roboto"/>
              </a:rPr>
              <a:t>male</a:t>
            </a:r>
            <a:r>
              <a:rPr lang="en" sz="1400">
                <a:latin typeface="Roboto Light"/>
                <a:ea typeface="Roboto Light"/>
                <a:cs typeface="Roboto Light"/>
                <a:sym typeface="Roboto Light"/>
              </a:rPr>
              <a:t> participants </a:t>
            </a:r>
            <a:r>
              <a:rPr lang="en" sz="1400" b="1">
                <a:latin typeface="Roboto"/>
                <a:ea typeface="Roboto"/>
                <a:cs typeface="Roboto"/>
                <a:sym typeface="Roboto"/>
              </a:rPr>
              <a:t>age 60+</a:t>
            </a:r>
            <a:r>
              <a:rPr lang="en" sz="1400">
                <a:latin typeface="Roboto Light"/>
                <a:ea typeface="Roboto Light"/>
                <a:cs typeface="Roboto Light"/>
                <a:sym typeface="Roboto Light"/>
              </a:rPr>
              <a:t> with roughly </a:t>
            </a:r>
            <a:r>
              <a:rPr lang="en" sz="1400" b="1">
                <a:latin typeface="Roboto"/>
                <a:ea typeface="Roboto"/>
                <a:cs typeface="Roboto"/>
                <a:sym typeface="Roboto"/>
              </a:rPr>
              <a:t>size 10 </a:t>
            </a:r>
            <a:r>
              <a:rPr lang="en" sz="1400">
                <a:latin typeface="Roboto Light"/>
                <a:ea typeface="Roboto Light"/>
                <a:cs typeface="Roboto Light"/>
                <a:sym typeface="Roboto Light"/>
              </a:rPr>
              <a:t>feet were asked to walk </a:t>
            </a:r>
            <a:r>
              <a:rPr lang="en" sz="1400" b="1">
                <a:latin typeface="Roboto"/>
                <a:ea typeface="Roboto"/>
                <a:cs typeface="Roboto"/>
                <a:sym typeface="Roboto"/>
              </a:rPr>
              <a:t>5 meters </a:t>
            </a:r>
            <a:endParaRPr sz="1400" b="1">
              <a:latin typeface="Roboto"/>
              <a:ea typeface="Roboto"/>
              <a:cs typeface="Roboto"/>
              <a:sym typeface="Roboto"/>
            </a:endParaRPr>
          </a:p>
          <a:p>
            <a:pPr marL="0" lvl="0" indent="0" algn="l" rtl="0">
              <a:spcBef>
                <a:spcPts val="0"/>
              </a:spcBef>
              <a:spcAft>
                <a:spcPts val="0"/>
              </a:spcAft>
              <a:buNone/>
            </a:pPr>
            <a:endParaRPr sz="1400">
              <a:latin typeface="Roboto Light"/>
              <a:ea typeface="Roboto Light"/>
              <a:cs typeface="Roboto Light"/>
              <a:sym typeface="Roboto Light"/>
            </a:endParaRPr>
          </a:p>
          <a:p>
            <a:pPr marL="0" lvl="0" indent="0" algn="l" rtl="0">
              <a:spcBef>
                <a:spcPts val="0"/>
              </a:spcBef>
              <a:spcAft>
                <a:spcPts val="0"/>
              </a:spcAft>
              <a:buNone/>
            </a:pPr>
            <a:r>
              <a:rPr lang="en" sz="1400">
                <a:latin typeface="Roboto Light"/>
                <a:ea typeface="Roboto Light"/>
                <a:cs typeface="Roboto Light"/>
                <a:sym typeface="Roboto Light"/>
              </a:rPr>
              <a:t>They were then asked to </a:t>
            </a:r>
            <a:r>
              <a:rPr lang="en" sz="1400" b="1">
                <a:latin typeface="Roboto"/>
                <a:ea typeface="Roboto"/>
                <a:cs typeface="Roboto"/>
                <a:sym typeface="Roboto"/>
              </a:rPr>
              <a:t>rate (1-10)</a:t>
            </a:r>
            <a:r>
              <a:rPr lang="en" sz="1400">
                <a:latin typeface="Roboto Light"/>
                <a:ea typeface="Roboto Light"/>
                <a:cs typeface="Roboto Light"/>
                <a:sym typeface="Roboto Light"/>
              </a:rPr>
              <a:t> on 3 criteria using their experience and information provided</a:t>
            </a:r>
            <a:endParaRPr sz="1400">
              <a:latin typeface="Roboto Light"/>
              <a:ea typeface="Roboto Light"/>
              <a:cs typeface="Roboto Light"/>
              <a:sym typeface="Roboto Light"/>
            </a:endParaRPr>
          </a:p>
          <a:p>
            <a:pPr marL="0" lvl="0" indent="0" algn="l" rtl="0">
              <a:spcBef>
                <a:spcPts val="0"/>
              </a:spcBef>
              <a:spcAft>
                <a:spcPts val="0"/>
              </a:spcAft>
              <a:buNone/>
            </a:pPr>
            <a:endParaRPr sz="1400">
              <a:latin typeface="Roboto Light"/>
              <a:ea typeface="Roboto Light"/>
              <a:cs typeface="Roboto Light"/>
              <a:sym typeface="Roboto Light"/>
            </a:endParaRPr>
          </a:p>
          <a:p>
            <a:pPr marL="457200" lvl="0" indent="-317500" algn="l" rtl="0">
              <a:spcBef>
                <a:spcPts val="0"/>
              </a:spcBef>
              <a:spcAft>
                <a:spcPts val="0"/>
              </a:spcAft>
              <a:buSzPts val="1400"/>
              <a:buFont typeface="Roboto Light"/>
              <a:buAutoNum type="arabicPeriod"/>
            </a:pPr>
            <a:r>
              <a:rPr lang="en" sz="1400">
                <a:latin typeface="Roboto Light"/>
                <a:ea typeface="Roboto Light"/>
                <a:cs typeface="Roboto Light"/>
                <a:sym typeface="Roboto Light"/>
              </a:rPr>
              <a:t>How</a:t>
            </a:r>
            <a:r>
              <a:rPr lang="en" sz="1400" b="1">
                <a:latin typeface="Roboto"/>
                <a:ea typeface="Roboto"/>
                <a:cs typeface="Roboto"/>
                <a:sym typeface="Roboto"/>
              </a:rPr>
              <a:t> soft </a:t>
            </a:r>
            <a:r>
              <a:rPr lang="en" sz="1400">
                <a:latin typeface="Roboto Light"/>
                <a:ea typeface="Roboto Light"/>
                <a:cs typeface="Roboto Light"/>
                <a:sym typeface="Roboto Light"/>
              </a:rPr>
              <a:t>are these compared to your current shoes?</a:t>
            </a:r>
            <a:endParaRPr sz="1400">
              <a:latin typeface="Roboto Light"/>
              <a:ea typeface="Roboto Light"/>
              <a:cs typeface="Roboto Light"/>
              <a:sym typeface="Roboto Light"/>
            </a:endParaRPr>
          </a:p>
          <a:p>
            <a:pPr marL="457200" lvl="0" indent="-317500" algn="l" rtl="0">
              <a:spcBef>
                <a:spcPts val="0"/>
              </a:spcBef>
              <a:spcAft>
                <a:spcPts val="0"/>
              </a:spcAft>
              <a:buSzPts val="1400"/>
              <a:buFont typeface="Roboto Light"/>
              <a:buAutoNum type="arabicPeriod"/>
            </a:pPr>
            <a:r>
              <a:rPr lang="en" sz="1400">
                <a:latin typeface="Roboto Light"/>
                <a:ea typeface="Roboto Light"/>
                <a:cs typeface="Roboto Light"/>
                <a:sym typeface="Roboto Light"/>
              </a:rPr>
              <a:t>How</a:t>
            </a:r>
            <a:r>
              <a:rPr lang="en" sz="1400" b="1">
                <a:latin typeface="Roboto"/>
                <a:ea typeface="Roboto"/>
                <a:cs typeface="Roboto"/>
                <a:sym typeface="Roboto"/>
              </a:rPr>
              <a:t> light</a:t>
            </a:r>
            <a:r>
              <a:rPr lang="en" sz="1400">
                <a:latin typeface="Roboto Light"/>
                <a:ea typeface="Roboto Light"/>
                <a:cs typeface="Roboto Light"/>
                <a:sym typeface="Roboto Light"/>
              </a:rPr>
              <a:t> are these compared to your current shoes?</a:t>
            </a:r>
            <a:endParaRPr sz="1400">
              <a:latin typeface="Roboto Light"/>
              <a:ea typeface="Roboto Light"/>
              <a:cs typeface="Roboto Light"/>
              <a:sym typeface="Roboto Light"/>
            </a:endParaRPr>
          </a:p>
          <a:p>
            <a:pPr marL="457200" lvl="0" indent="-317500" algn="l" rtl="0">
              <a:spcBef>
                <a:spcPts val="0"/>
              </a:spcBef>
              <a:spcAft>
                <a:spcPts val="0"/>
              </a:spcAft>
              <a:buSzPts val="1400"/>
              <a:buFont typeface="Roboto Light"/>
              <a:buAutoNum type="arabicPeriod"/>
            </a:pPr>
            <a:r>
              <a:rPr lang="en" sz="1400">
                <a:latin typeface="Roboto Light"/>
                <a:ea typeface="Roboto Light"/>
                <a:cs typeface="Roboto Light"/>
                <a:sym typeface="Roboto Light"/>
              </a:rPr>
              <a:t>How </a:t>
            </a:r>
            <a:r>
              <a:rPr lang="en" sz="1400" b="1">
                <a:latin typeface="Roboto"/>
                <a:ea typeface="Roboto"/>
                <a:cs typeface="Roboto"/>
                <a:sym typeface="Roboto"/>
              </a:rPr>
              <a:t>cheap</a:t>
            </a:r>
            <a:r>
              <a:rPr lang="en" sz="1400">
                <a:latin typeface="Roboto Light"/>
                <a:ea typeface="Roboto Light"/>
                <a:cs typeface="Roboto Light"/>
                <a:sym typeface="Roboto Light"/>
              </a:rPr>
              <a:t> are these compared to your current shoes?</a:t>
            </a:r>
            <a:endParaRPr sz="1400">
              <a:latin typeface="Roboto Light"/>
              <a:ea typeface="Roboto Light"/>
              <a:cs typeface="Roboto Light"/>
              <a:sym typeface="Roboto Light"/>
            </a:endParaRPr>
          </a:p>
        </p:txBody>
      </p:sp>
      <p:sp>
        <p:nvSpPr>
          <p:cNvPr id="372" name="Google Shape;372;p35"/>
          <p:cNvSpPr/>
          <p:nvPr/>
        </p:nvSpPr>
        <p:spPr>
          <a:xfrm>
            <a:off x="176100" y="332473"/>
            <a:ext cx="3491100" cy="970200"/>
          </a:xfrm>
          <a:prstGeom prst="halfFrame">
            <a:avLst>
              <a:gd name="adj1" fmla="val 6611"/>
              <a:gd name="adj2" fmla="val 5122"/>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73" name="Google Shape;373;p35"/>
          <p:cNvPicPr preferRelativeResize="0"/>
          <p:nvPr/>
        </p:nvPicPr>
        <p:blipFill rotWithShape="1">
          <a:blip r:embed="rId3">
            <a:alphaModFix/>
          </a:blip>
          <a:srcRect l="32134" t="23215" r="13472" b="11240"/>
          <a:stretch/>
        </p:blipFill>
        <p:spPr>
          <a:xfrm>
            <a:off x="3551700" y="539050"/>
            <a:ext cx="5459774" cy="37008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77"/>
        <p:cNvGrpSpPr/>
        <p:nvPr/>
      </p:nvGrpSpPr>
      <p:grpSpPr>
        <a:xfrm>
          <a:off x="0" y="0"/>
          <a:ext cx="0" cy="0"/>
          <a:chOff x="0" y="0"/>
          <a:chExt cx="0" cy="0"/>
        </a:xfrm>
      </p:grpSpPr>
      <p:sp>
        <p:nvSpPr>
          <p:cNvPr id="378" name="Google Shape;378;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Roboto Slab"/>
                <a:ea typeface="Roboto Slab"/>
                <a:cs typeface="Roboto Slab"/>
                <a:sym typeface="Roboto Slab"/>
              </a:rPr>
              <a:t>Analysis</a:t>
            </a:r>
            <a:endParaRPr>
              <a:solidFill>
                <a:schemeClr val="lt1"/>
              </a:solidFill>
              <a:latin typeface="Roboto Slab"/>
              <a:ea typeface="Roboto Slab"/>
              <a:cs typeface="Roboto Slab"/>
              <a:sym typeface="Roboto Slab"/>
            </a:endParaRPr>
          </a:p>
        </p:txBody>
      </p:sp>
      <p:sp>
        <p:nvSpPr>
          <p:cNvPr id="379" name="Google Shape;379;p36"/>
          <p:cNvSpPr txBox="1">
            <a:spLocks noGrp="1"/>
          </p:cNvSpPr>
          <p:nvPr>
            <p:ph type="body" idx="1"/>
          </p:nvPr>
        </p:nvSpPr>
        <p:spPr>
          <a:xfrm>
            <a:off x="311700" y="1089825"/>
            <a:ext cx="8520600" cy="3984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50">
                <a:solidFill>
                  <a:srgbClr val="000000"/>
                </a:solidFill>
                <a:latin typeface="Roboto Light"/>
                <a:ea typeface="Roboto Light"/>
                <a:cs typeface="Roboto Light"/>
                <a:sym typeface="Roboto Light"/>
              </a:rPr>
              <a:t>This year’s shoe surpassed last year’s shoe under both test conditions: deceleration testing and human trials. The mean deceleration during walking for last year’s shoe was greatly enhanced by approximately 19% by this year’s shoe. A similar trend can be seen when looking at the running data. The standard deviation for both types of testing were very low due to the precision of the testing methods applied, as well as the accuracy of the accelerometer used. The standard deviation for the running, though, was double that of the walking trials. This could be due to the slightly less spread out and less controllable nature of running gait forces. </a:t>
            </a:r>
            <a:endParaRPr sz="1250">
              <a:solidFill>
                <a:srgbClr val="000000"/>
              </a:solidFill>
              <a:latin typeface="Roboto Light"/>
              <a:ea typeface="Roboto Light"/>
              <a:cs typeface="Roboto Light"/>
              <a:sym typeface="Roboto Light"/>
            </a:endParaRPr>
          </a:p>
          <a:p>
            <a:pPr marL="0" lvl="0" indent="0" algn="l" rtl="0">
              <a:lnSpc>
                <a:spcPct val="115000"/>
              </a:lnSpc>
              <a:spcBef>
                <a:spcPts val="0"/>
              </a:spcBef>
              <a:spcAft>
                <a:spcPts val="0"/>
              </a:spcAft>
              <a:buNone/>
            </a:pPr>
            <a:endParaRPr sz="1250">
              <a:solidFill>
                <a:srgbClr val="000000"/>
              </a:solidFill>
              <a:latin typeface="Roboto Light"/>
              <a:ea typeface="Roboto Light"/>
              <a:cs typeface="Roboto Light"/>
              <a:sym typeface="Roboto Light"/>
            </a:endParaRPr>
          </a:p>
          <a:p>
            <a:pPr marL="0" marR="0" lvl="0" indent="0" algn="l" rtl="0">
              <a:lnSpc>
                <a:spcPct val="115000"/>
              </a:lnSpc>
              <a:spcBef>
                <a:spcPts val="0"/>
              </a:spcBef>
              <a:spcAft>
                <a:spcPts val="0"/>
              </a:spcAft>
              <a:buNone/>
            </a:pPr>
            <a:r>
              <a:rPr lang="en" sz="1250">
                <a:solidFill>
                  <a:schemeClr val="accent5"/>
                </a:solidFill>
                <a:latin typeface="Roboto"/>
                <a:ea typeface="Roboto"/>
                <a:cs typeface="Roboto"/>
                <a:sym typeface="Roboto"/>
              </a:rPr>
              <a:t>So why is this important?</a:t>
            </a:r>
            <a:endParaRPr sz="1250">
              <a:solidFill>
                <a:schemeClr val="accent5"/>
              </a:solidFill>
              <a:latin typeface="Roboto"/>
              <a:ea typeface="Roboto"/>
              <a:cs typeface="Roboto"/>
              <a:sym typeface="Roboto"/>
            </a:endParaRPr>
          </a:p>
          <a:p>
            <a:pPr marL="0" marR="0" lvl="0" indent="0" algn="l" rtl="0">
              <a:lnSpc>
                <a:spcPct val="115000"/>
              </a:lnSpc>
              <a:spcBef>
                <a:spcPts val="0"/>
              </a:spcBef>
              <a:spcAft>
                <a:spcPts val="0"/>
              </a:spcAft>
              <a:buNone/>
            </a:pPr>
            <a:endParaRPr sz="1250">
              <a:solidFill>
                <a:srgbClr val="000000"/>
              </a:solidFill>
              <a:latin typeface="Roboto Light"/>
              <a:ea typeface="Roboto Light"/>
              <a:cs typeface="Roboto Light"/>
              <a:sym typeface="Roboto Light"/>
            </a:endParaRPr>
          </a:p>
          <a:p>
            <a:pPr marL="0" marR="0" lvl="0" indent="0" algn="l" rtl="0">
              <a:lnSpc>
                <a:spcPct val="115000"/>
              </a:lnSpc>
              <a:spcBef>
                <a:spcPts val="0"/>
              </a:spcBef>
              <a:spcAft>
                <a:spcPts val="0"/>
              </a:spcAft>
              <a:buNone/>
            </a:pPr>
            <a:r>
              <a:rPr lang="en" sz="1250">
                <a:solidFill>
                  <a:srgbClr val="000000"/>
                </a:solidFill>
                <a:latin typeface="Roboto Light"/>
                <a:ea typeface="Roboto Light"/>
                <a:cs typeface="Roboto Light"/>
                <a:sym typeface="Roboto Light"/>
              </a:rPr>
              <a:t>The 19% efficiency directly correlates to the impact of the Ground Reaction Force on the joints and leg muscles helping the walking and running ability when a shoe is enhanced with simple Maglev using static magnets. The results showed a significant improvement to the Great Toe, Central Metatarsals, Heel, Medial Metatarsals, and Lesser Toe due to the reduced deceleration in Prototype Z shoe, thus helping with joint and muscle pains like Plantar Fasciitis.</a:t>
            </a:r>
            <a:endParaRPr sz="1250">
              <a:solidFill>
                <a:srgbClr val="000000"/>
              </a:solidFill>
              <a:latin typeface="Roboto Light"/>
              <a:ea typeface="Roboto Light"/>
              <a:cs typeface="Roboto Light"/>
              <a:sym typeface="Roboto Light"/>
            </a:endParaRPr>
          </a:p>
          <a:p>
            <a:pPr marL="0" marR="0" lvl="0" indent="0" algn="l" rtl="0">
              <a:lnSpc>
                <a:spcPct val="115000"/>
              </a:lnSpc>
              <a:spcBef>
                <a:spcPts val="0"/>
              </a:spcBef>
              <a:spcAft>
                <a:spcPts val="0"/>
              </a:spcAft>
              <a:buNone/>
            </a:pPr>
            <a:endParaRPr sz="1250">
              <a:solidFill>
                <a:srgbClr val="000000"/>
              </a:solidFill>
              <a:latin typeface="Roboto Light"/>
              <a:ea typeface="Roboto Light"/>
              <a:cs typeface="Roboto Light"/>
              <a:sym typeface="Roboto Light"/>
            </a:endParaRPr>
          </a:p>
          <a:p>
            <a:pPr marL="0" marR="0" lvl="0" indent="0" algn="l" rtl="0">
              <a:lnSpc>
                <a:spcPct val="115000"/>
              </a:lnSpc>
              <a:spcBef>
                <a:spcPts val="0"/>
              </a:spcBef>
              <a:spcAft>
                <a:spcPts val="0"/>
              </a:spcAft>
              <a:buNone/>
            </a:pPr>
            <a:r>
              <a:rPr lang="en" sz="1250">
                <a:solidFill>
                  <a:srgbClr val="000000"/>
                </a:solidFill>
                <a:latin typeface="Roboto Light"/>
                <a:ea typeface="Roboto Light"/>
                <a:cs typeface="Roboto Light"/>
                <a:sym typeface="Roboto Light"/>
              </a:rPr>
              <a:t>An ANOVA Test was conducted to determine the significance of the data. The p value’s small size (Walking: 7.43E-126) (Running: 9.70E-105) shows that not only is the data significant and that this year’s shoe is better than last year’s shoe.</a:t>
            </a:r>
            <a:endParaRPr sz="1250">
              <a:solidFill>
                <a:srgbClr val="000000"/>
              </a:solidFill>
              <a:latin typeface="Roboto Light"/>
              <a:ea typeface="Roboto Light"/>
              <a:cs typeface="Roboto Light"/>
              <a:sym typeface="Roboto Light"/>
            </a:endParaRPr>
          </a:p>
          <a:p>
            <a:pPr marL="0" lvl="0" indent="0" algn="l" rtl="0">
              <a:lnSpc>
                <a:spcPct val="200000"/>
              </a:lnSpc>
              <a:spcBef>
                <a:spcPts val="0"/>
              </a:spcBef>
              <a:spcAft>
                <a:spcPts val="0"/>
              </a:spcAft>
              <a:buNone/>
            </a:pPr>
            <a:endParaRPr>
              <a:solidFill>
                <a:srgbClr val="000000"/>
              </a:solidFill>
              <a:latin typeface="Roboto Light"/>
              <a:ea typeface="Roboto Light"/>
              <a:cs typeface="Roboto Light"/>
              <a:sym typeface="Roboto Light"/>
            </a:endParaRPr>
          </a:p>
          <a:p>
            <a:pPr marL="0" lvl="0" indent="0" algn="l" rtl="0">
              <a:spcBef>
                <a:spcPts val="1600"/>
              </a:spcBef>
              <a:spcAft>
                <a:spcPts val="1600"/>
              </a:spcAft>
              <a:buNone/>
            </a:pPr>
            <a:endParaRPr sz="1400">
              <a:solidFill>
                <a:schemeClr val="lt1"/>
              </a:solidFill>
              <a:latin typeface="Roboto Light"/>
              <a:ea typeface="Roboto Light"/>
              <a:cs typeface="Roboto Light"/>
              <a:sym typeface="Roboto Light"/>
            </a:endParaRPr>
          </a:p>
        </p:txBody>
      </p:sp>
      <p:sp>
        <p:nvSpPr>
          <p:cNvPr id="380" name="Google Shape;380;p36"/>
          <p:cNvSpPr/>
          <p:nvPr/>
        </p:nvSpPr>
        <p:spPr>
          <a:xfrm>
            <a:off x="408850" y="1000075"/>
            <a:ext cx="1758300" cy="606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Slab"/>
                <a:ea typeface="Roboto Slab"/>
                <a:cs typeface="Roboto Slab"/>
                <a:sym typeface="Roboto Slab"/>
              </a:rPr>
              <a:t>Discussion</a:t>
            </a:r>
            <a:endParaRPr>
              <a:latin typeface="Roboto Slab"/>
              <a:ea typeface="Roboto Slab"/>
              <a:cs typeface="Roboto Slab"/>
              <a:sym typeface="Roboto Slab"/>
            </a:endParaRPr>
          </a:p>
        </p:txBody>
      </p:sp>
      <p:sp>
        <p:nvSpPr>
          <p:cNvPr id="386" name="Google Shape;386;p37"/>
          <p:cNvSpPr txBox="1">
            <a:spLocks noGrp="1"/>
          </p:cNvSpPr>
          <p:nvPr>
            <p:ph type="body" idx="1"/>
          </p:nvPr>
        </p:nvSpPr>
        <p:spPr>
          <a:xfrm>
            <a:off x="311700" y="1089825"/>
            <a:ext cx="8520600" cy="3984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500">
                <a:solidFill>
                  <a:srgbClr val="F3F3F3"/>
                </a:solidFill>
                <a:latin typeface="Roboto Light"/>
                <a:ea typeface="Roboto Light"/>
                <a:cs typeface="Roboto Light"/>
                <a:sym typeface="Roboto Light"/>
              </a:rPr>
              <a:t>The modified shoe surpassed the unmodified shoe, as well as the shoe with memory foam, in the conditions tested. The average rate of deceleration for last year’s shoe at walking speed was 6.23 m/s^2. The average change in deceleration for the modified shoe was 5.08 m/s^2. This data, along with the data collected from prior prototypes, the running data, and the human testing performed shows that this project was a complete success, as it is stayed under the $20 budget, was far softer than last year’s shoe, as shown by the deceleration testing, was 204.3 g (below the constraint), and remained equally as flexible as the last year’s shoe because the magnets didn’t interfere with any part of the shoe that was responsible for flexibility and the polycarbonate is very durable. It is very practical mainly because, unlike last year’s shoe, it can adapt with more force and it’s extremely thin, making it better suited to provide more comfort. In addition to that, it is light and cheap and is surprisingly easy and simple to understand, despite the complex concepts behind it. </a:t>
            </a:r>
            <a:r>
              <a:rPr lang="en" sz="1500">
                <a:solidFill>
                  <a:schemeClr val="accent5"/>
                </a:solidFill>
                <a:latin typeface="Roboto"/>
                <a:ea typeface="Roboto"/>
                <a:cs typeface="Roboto"/>
                <a:sym typeface="Roboto"/>
              </a:rPr>
              <a:t>This year’s shoe was 19% softer, .5% underweight, and 35% under budget</a:t>
            </a:r>
            <a:r>
              <a:rPr lang="en" sz="1500">
                <a:solidFill>
                  <a:schemeClr val="accent5"/>
                </a:solidFill>
                <a:latin typeface="Roboto Light"/>
                <a:ea typeface="Roboto Light"/>
                <a:cs typeface="Roboto Light"/>
                <a:sym typeface="Roboto Light"/>
              </a:rPr>
              <a:t>.</a:t>
            </a:r>
            <a:r>
              <a:rPr lang="en" sz="1500">
                <a:solidFill>
                  <a:srgbClr val="F3F3F3"/>
                </a:solidFill>
                <a:latin typeface="Roboto Light"/>
                <a:ea typeface="Roboto Light"/>
                <a:cs typeface="Roboto Light"/>
                <a:sym typeface="Roboto Light"/>
              </a:rPr>
              <a:t> The intent of this project was to redesign the shoe and find a solution for those people how have foot problems, and hopefully this project will provide new hope for those living in pain. </a:t>
            </a:r>
            <a:endParaRPr sz="1500">
              <a:solidFill>
                <a:srgbClr val="F3F3F3"/>
              </a:solidFill>
              <a:latin typeface="Roboto Light"/>
              <a:ea typeface="Roboto Light"/>
              <a:cs typeface="Roboto Light"/>
              <a:sym typeface="Roboto Light"/>
            </a:endParaRPr>
          </a:p>
        </p:txBody>
      </p:sp>
      <p:sp>
        <p:nvSpPr>
          <p:cNvPr id="387" name="Google Shape;387;p37"/>
          <p:cNvSpPr/>
          <p:nvPr/>
        </p:nvSpPr>
        <p:spPr>
          <a:xfrm>
            <a:off x="408850" y="1000075"/>
            <a:ext cx="1758300" cy="606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3" name="Google Shape;393;p38"/>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tx1"/>
                </a:solidFill>
                <a:latin typeface="Roboto Slab"/>
                <a:ea typeface="Roboto Slab"/>
                <a:cs typeface="Roboto Slab"/>
                <a:sym typeface="Roboto Slab"/>
              </a:rPr>
              <a:t>Future Ideas</a:t>
            </a:r>
            <a:endParaRPr dirty="0">
              <a:solidFill>
                <a:schemeClr val="tx1"/>
              </a:solidFill>
              <a:latin typeface="Roboto Slab"/>
              <a:ea typeface="Roboto Slab"/>
              <a:cs typeface="Roboto Slab"/>
              <a:sym typeface="Roboto Slab"/>
            </a:endParaRPr>
          </a:p>
        </p:txBody>
      </p:sp>
      <p:sp>
        <p:nvSpPr>
          <p:cNvPr id="394" name="Google Shape;394;p38"/>
          <p:cNvSpPr txBox="1">
            <a:spLocks noGrp="1"/>
          </p:cNvSpPr>
          <p:nvPr>
            <p:ph type="subTitle" idx="1"/>
          </p:nvPr>
        </p:nvSpPr>
        <p:spPr>
          <a:xfrm>
            <a:off x="265500" y="2726875"/>
            <a:ext cx="40452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999999"/>
                </a:solidFill>
                <a:latin typeface="Roboto Light"/>
                <a:ea typeface="Roboto Light"/>
                <a:cs typeface="Roboto Light"/>
                <a:sym typeface="Roboto Light"/>
              </a:rPr>
              <a:t>And Improvements on Possible Errors</a:t>
            </a:r>
            <a:endParaRPr>
              <a:solidFill>
                <a:srgbClr val="999999"/>
              </a:solidFill>
              <a:latin typeface="Roboto Light"/>
              <a:ea typeface="Roboto Light"/>
              <a:cs typeface="Roboto Light"/>
              <a:sym typeface="Roboto Light"/>
            </a:endParaRPr>
          </a:p>
        </p:txBody>
      </p:sp>
      <p:sp>
        <p:nvSpPr>
          <p:cNvPr id="395" name="Google Shape;395;p38"/>
          <p:cNvSpPr txBox="1">
            <a:spLocks noGrp="1"/>
          </p:cNvSpPr>
          <p:nvPr>
            <p:ph type="body" idx="2"/>
          </p:nvPr>
        </p:nvSpPr>
        <p:spPr>
          <a:xfrm>
            <a:off x="4748225" y="800400"/>
            <a:ext cx="4194000" cy="36951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Clr>
                <a:schemeClr val="accent5"/>
              </a:buClr>
              <a:buSzPts val="1400"/>
              <a:buFont typeface="Roboto Light"/>
              <a:buChar char="●"/>
            </a:pPr>
            <a:r>
              <a:rPr lang="en" sz="1400">
                <a:solidFill>
                  <a:schemeClr val="accent5"/>
                </a:solidFill>
                <a:latin typeface="Roboto"/>
                <a:ea typeface="Roboto"/>
                <a:cs typeface="Roboto"/>
                <a:sym typeface="Roboto"/>
              </a:rPr>
              <a:t>Develop In-Shoe Hardware for extra Gait data </a:t>
            </a:r>
            <a:endParaRPr sz="1400">
              <a:solidFill>
                <a:schemeClr val="accent5"/>
              </a:solidFill>
              <a:latin typeface="Roboto"/>
              <a:ea typeface="Roboto"/>
              <a:cs typeface="Roboto"/>
              <a:sym typeface="Roboto"/>
            </a:endParaRPr>
          </a:p>
          <a:p>
            <a:pPr marL="914400" marR="0" lvl="1" indent="-304800" algn="l" rtl="0">
              <a:lnSpc>
                <a:spcPct val="115000"/>
              </a:lnSpc>
              <a:spcBef>
                <a:spcPts val="0"/>
              </a:spcBef>
              <a:spcAft>
                <a:spcPts val="0"/>
              </a:spcAft>
              <a:buSzPts val="1200"/>
              <a:buFont typeface="Roboto Light"/>
              <a:buChar char="○"/>
            </a:pPr>
            <a:r>
              <a:rPr lang="en" sz="1200">
                <a:latin typeface="Roboto Light"/>
                <a:ea typeface="Roboto Light"/>
                <a:cs typeface="Roboto Light"/>
                <a:sym typeface="Roboto Light"/>
              </a:rPr>
              <a:t>By collecting data by using piezoelectric pads and a bluetooth-based Arduino to transmit data. This dataset can be used to develop a Machine Learning based app for finding the right shoes and analyzing gait to develop the best shoe possible.</a:t>
            </a:r>
            <a:endParaRPr sz="1200">
              <a:latin typeface="Roboto Light"/>
              <a:ea typeface="Roboto Light"/>
              <a:cs typeface="Roboto Light"/>
              <a:sym typeface="Roboto Light"/>
            </a:endParaRPr>
          </a:p>
          <a:p>
            <a:pPr marL="457200" marR="0" lvl="0" indent="-311150" algn="l" rtl="0">
              <a:lnSpc>
                <a:spcPct val="115000"/>
              </a:lnSpc>
              <a:spcBef>
                <a:spcPts val="0"/>
              </a:spcBef>
              <a:spcAft>
                <a:spcPts val="0"/>
              </a:spcAft>
              <a:buClr>
                <a:schemeClr val="accent5"/>
              </a:buClr>
              <a:buSzPts val="1300"/>
              <a:buFont typeface="Roboto Light"/>
              <a:buChar char="●"/>
            </a:pPr>
            <a:r>
              <a:rPr lang="en" sz="1400">
                <a:solidFill>
                  <a:schemeClr val="accent5"/>
                </a:solidFill>
                <a:latin typeface="Roboto"/>
                <a:ea typeface="Roboto"/>
                <a:cs typeface="Roboto"/>
                <a:sym typeface="Roboto"/>
              </a:rPr>
              <a:t>Find a better way to join the insole and polycarbonate together</a:t>
            </a:r>
            <a:endParaRPr sz="1300">
              <a:latin typeface="Roboto Light"/>
              <a:ea typeface="Roboto Light"/>
              <a:cs typeface="Roboto Light"/>
              <a:sym typeface="Roboto Light"/>
            </a:endParaRPr>
          </a:p>
          <a:p>
            <a:pPr marL="914400" marR="0" lvl="1" indent="-311150" algn="l" rtl="0">
              <a:lnSpc>
                <a:spcPct val="115000"/>
              </a:lnSpc>
              <a:spcBef>
                <a:spcPts val="0"/>
              </a:spcBef>
              <a:spcAft>
                <a:spcPts val="0"/>
              </a:spcAft>
              <a:buSzPts val="1300"/>
              <a:buFont typeface="Roboto Light"/>
              <a:buChar char="○"/>
            </a:pPr>
            <a:r>
              <a:rPr lang="en" sz="1200">
                <a:latin typeface="Roboto Light"/>
                <a:ea typeface="Roboto Light"/>
                <a:cs typeface="Roboto Light"/>
                <a:sym typeface="Roboto Light"/>
              </a:rPr>
              <a:t>The two pieces are currently joined together with epoxy, which is one of the strongest adhesives you can find in the market these days. I want to find something even stronger like possibly stitching with nylon cord.</a:t>
            </a:r>
            <a:endParaRPr sz="1300">
              <a:latin typeface="Roboto Light"/>
              <a:ea typeface="Roboto Light"/>
              <a:cs typeface="Roboto Light"/>
              <a:sym typeface="Roboto Light"/>
            </a:endParaRPr>
          </a:p>
          <a:p>
            <a:pPr marL="457200" lvl="0" indent="-323850" algn="l" rtl="0">
              <a:spcBef>
                <a:spcPts val="0"/>
              </a:spcBef>
              <a:spcAft>
                <a:spcPts val="0"/>
              </a:spcAft>
              <a:buClr>
                <a:schemeClr val="accent5"/>
              </a:buClr>
              <a:buSzPts val="1500"/>
              <a:buFont typeface="Roboto Light"/>
              <a:buChar char="●"/>
            </a:pPr>
            <a:r>
              <a:rPr lang="en" sz="1400">
                <a:solidFill>
                  <a:schemeClr val="accent5"/>
                </a:solidFill>
                <a:latin typeface="Roboto"/>
                <a:ea typeface="Roboto"/>
                <a:cs typeface="Roboto"/>
                <a:sym typeface="Roboto"/>
              </a:rPr>
              <a:t>Apply this same technology to other areas that require greater cushioning</a:t>
            </a:r>
            <a:endParaRPr sz="1500">
              <a:solidFill>
                <a:schemeClr val="accent5"/>
              </a:solidFill>
              <a:latin typeface="Roboto"/>
              <a:ea typeface="Roboto"/>
              <a:cs typeface="Roboto"/>
              <a:sym typeface="Roboto"/>
            </a:endParaRPr>
          </a:p>
          <a:p>
            <a:pPr marL="914400" marR="0" lvl="1" indent="-323850" algn="l" rtl="0">
              <a:lnSpc>
                <a:spcPct val="115000"/>
              </a:lnSpc>
              <a:spcBef>
                <a:spcPts val="0"/>
              </a:spcBef>
              <a:spcAft>
                <a:spcPts val="0"/>
              </a:spcAft>
              <a:buSzPts val="1500"/>
              <a:buFont typeface="Roboto Light"/>
              <a:buChar char="○"/>
            </a:pPr>
            <a:r>
              <a:rPr lang="en" sz="1200">
                <a:latin typeface="Roboto Light"/>
                <a:ea typeface="Roboto Light"/>
                <a:cs typeface="Roboto Light"/>
                <a:sym typeface="Roboto Light"/>
              </a:rPr>
              <a:t>Football helmets could be a great example of an area requiring redesigning due to the amount of head injuries that occur from the lack of sufficient cushioning</a:t>
            </a:r>
            <a:endParaRPr sz="1300">
              <a:latin typeface="Roboto Light"/>
              <a:ea typeface="Roboto Light"/>
              <a:cs typeface="Roboto Light"/>
              <a:sym typeface="Roboto Light"/>
            </a:endParaRPr>
          </a:p>
        </p:txBody>
      </p:sp>
      <p:sp>
        <p:nvSpPr>
          <p:cNvPr id="396" name="Google Shape;396;p38"/>
          <p:cNvSpPr/>
          <p:nvPr/>
        </p:nvSpPr>
        <p:spPr>
          <a:xfrm>
            <a:off x="1323775" y="2637425"/>
            <a:ext cx="1859400" cy="303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97" name="Google Shape;397;p38"/>
          <p:cNvPicPr preferRelativeResize="0"/>
          <p:nvPr/>
        </p:nvPicPr>
        <p:blipFill>
          <a:blip r:embed="rId3">
            <a:alphaModFix/>
          </a:blip>
          <a:stretch>
            <a:fillRect/>
          </a:stretch>
        </p:blipFill>
        <p:spPr>
          <a:xfrm>
            <a:off x="1780525" y="-2583900"/>
            <a:ext cx="2646925" cy="1479326"/>
          </a:xfrm>
          <a:prstGeom prst="rect">
            <a:avLst/>
          </a:prstGeom>
          <a:noFill/>
          <a:ln>
            <a:noFill/>
          </a:ln>
        </p:spPr>
      </p:pic>
      <p:pic>
        <p:nvPicPr>
          <p:cNvPr id="398" name="Google Shape;398;p38"/>
          <p:cNvPicPr preferRelativeResize="0"/>
          <p:nvPr/>
        </p:nvPicPr>
        <p:blipFill>
          <a:blip r:embed="rId4">
            <a:alphaModFix/>
          </a:blip>
          <a:stretch>
            <a:fillRect/>
          </a:stretch>
        </p:blipFill>
        <p:spPr>
          <a:xfrm>
            <a:off x="4427450" y="-3884254"/>
            <a:ext cx="1841925" cy="1147950"/>
          </a:xfrm>
          <a:prstGeom prst="rect">
            <a:avLst/>
          </a:prstGeom>
          <a:noFill/>
          <a:ln>
            <a:noFill/>
          </a:ln>
        </p:spPr>
      </p:pic>
      <p:sp>
        <p:nvSpPr>
          <p:cNvPr id="399" name="Google Shape;399;p38"/>
          <p:cNvSpPr txBox="1"/>
          <p:nvPr/>
        </p:nvSpPr>
        <p:spPr>
          <a:xfrm>
            <a:off x="1699238" y="-1131525"/>
            <a:ext cx="28095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00">
                <a:latin typeface="Roboto Light"/>
                <a:ea typeface="Roboto Light"/>
                <a:cs typeface="Roboto Light"/>
                <a:sym typeface="Roboto Light"/>
              </a:rPr>
              <a:t>https://www.thelondoneconomic.com/tech-auto/future-will-driving-around-cars-float-thanks-magnetic-levitation/21/09/</a:t>
            </a:r>
            <a:endParaRPr sz="400">
              <a:latin typeface="Roboto Light"/>
              <a:ea typeface="Roboto Light"/>
              <a:cs typeface="Roboto Light"/>
              <a:sym typeface="Roboto Light"/>
            </a:endParaRPr>
          </a:p>
        </p:txBody>
      </p:sp>
      <p:sp>
        <p:nvSpPr>
          <p:cNvPr id="400" name="Google Shape;400;p38"/>
          <p:cNvSpPr txBox="1"/>
          <p:nvPr/>
        </p:nvSpPr>
        <p:spPr>
          <a:xfrm>
            <a:off x="4363825" y="-2784100"/>
            <a:ext cx="20187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00">
                <a:latin typeface="Roboto Light"/>
                <a:ea typeface="Roboto Light"/>
                <a:cs typeface="Roboto Light"/>
                <a:sym typeface="Roboto Light"/>
              </a:rPr>
              <a:t>http://www.telegraph.co.uk/technology/0/hyperloop-will-future-transport/</a:t>
            </a:r>
            <a:endParaRPr sz="400">
              <a:latin typeface="Roboto Light"/>
              <a:ea typeface="Roboto Light"/>
              <a:cs typeface="Roboto Light"/>
              <a:sym typeface="Roboto Light"/>
            </a:endParaRPr>
          </a:p>
        </p:txBody>
      </p:sp>
      <p:sp>
        <p:nvSpPr>
          <p:cNvPr id="401" name="Google Shape;401;p38"/>
          <p:cNvSpPr txBox="1"/>
          <p:nvPr/>
        </p:nvSpPr>
        <p:spPr>
          <a:xfrm>
            <a:off x="4363825" y="-2710800"/>
            <a:ext cx="2376900" cy="80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Roboto"/>
                <a:ea typeface="Roboto"/>
                <a:cs typeface="Roboto"/>
                <a:sym typeface="Roboto"/>
              </a:rPr>
              <a:t>Figure 45</a:t>
            </a:r>
            <a:r>
              <a:rPr lang="en" sz="1000">
                <a:latin typeface="Roboto Light"/>
                <a:ea typeface="Roboto Light"/>
                <a:cs typeface="Roboto Light"/>
                <a:sym typeface="Roboto Light"/>
              </a:rPr>
              <a:t>: The Hyperloop One project, which uses Magnetic Levitation to provide rapid transport</a:t>
            </a:r>
            <a:endParaRPr sz="1000">
              <a:latin typeface="Roboto Light"/>
              <a:ea typeface="Roboto Light"/>
              <a:cs typeface="Roboto Light"/>
              <a:sym typeface="Roboto Light"/>
            </a:endParaRPr>
          </a:p>
        </p:txBody>
      </p:sp>
      <p:sp>
        <p:nvSpPr>
          <p:cNvPr id="402" name="Google Shape;402;p38"/>
          <p:cNvSpPr txBox="1"/>
          <p:nvPr/>
        </p:nvSpPr>
        <p:spPr>
          <a:xfrm>
            <a:off x="1696829" y="-1034400"/>
            <a:ext cx="2730600" cy="80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Roboto"/>
                <a:ea typeface="Roboto"/>
                <a:cs typeface="Roboto"/>
                <a:sym typeface="Roboto"/>
              </a:rPr>
              <a:t>Figure 45</a:t>
            </a:r>
            <a:r>
              <a:rPr lang="en" sz="1000">
                <a:latin typeface="Roboto Light"/>
                <a:ea typeface="Roboto Light"/>
                <a:cs typeface="Roboto Light"/>
                <a:sym typeface="Roboto Light"/>
              </a:rPr>
              <a:t>: Concept Design of Magnetic Levitation based transportation</a:t>
            </a:r>
            <a:endParaRPr sz="1000">
              <a:latin typeface="Roboto Light"/>
              <a:ea typeface="Roboto Light"/>
              <a:cs typeface="Roboto Light"/>
              <a:sym typeface="Roboto Light"/>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06"/>
        <p:cNvGrpSpPr/>
        <p:nvPr/>
      </p:nvGrpSpPr>
      <p:grpSpPr>
        <a:xfrm>
          <a:off x="0" y="0"/>
          <a:ext cx="0" cy="0"/>
          <a:chOff x="0" y="0"/>
          <a:chExt cx="0" cy="0"/>
        </a:xfrm>
      </p:grpSpPr>
      <p:sp>
        <p:nvSpPr>
          <p:cNvPr id="407" name="Google Shape;407;p39"/>
          <p:cNvSpPr txBox="1">
            <a:spLocks noGrp="1"/>
          </p:cNvSpPr>
          <p:nvPr>
            <p:ph type="title"/>
          </p:nvPr>
        </p:nvSpPr>
        <p:spPr>
          <a:xfrm>
            <a:off x="311700" y="555600"/>
            <a:ext cx="616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solidFill>
                  <a:srgbClr val="000000"/>
                </a:solidFill>
                <a:latin typeface="Roboto Slab"/>
                <a:ea typeface="Roboto Slab"/>
                <a:cs typeface="Roboto Slab"/>
                <a:sym typeface="Roboto Slab"/>
              </a:rPr>
              <a:t>Applications &amp; Benefits of the Redesigned Shoe</a:t>
            </a:r>
            <a:endParaRPr sz="3000">
              <a:solidFill>
                <a:srgbClr val="000000"/>
              </a:solidFill>
              <a:latin typeface="Roboto Slab"/>
              <a:ea typeface="Roboto Slab"/>
              <a:cs typeface="Roboto Slab"/>
              <a:sym typeface="Roboto Slab"/>
            </a:endParaRPr>
          </a:p>
        </p:txBody>
      </p:sp>
      <p:sp>
        <p:nvSpPr>
          <p:cNvPr id="408" name="Google Shape;408;p39"/>
          <p:cNvSpPr/>
          <p:nvPr/>
        </p:nvSpPr>
        <p:spPr>
          <a:xfrm>
            <a:off x="424175" y="1240800"/>
            <a:ext cx="1548300" cy="70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9" name="Google Shape;409;p39"/>
          <p:cNvPicPr preferRelativeResize="0"/>
          <p:nvPr/>
        </p:nvPicPr>
        <p:blipFill>
          <a:blip r:embed="rId3">
            <a:alphaModFix/>
          </a:blip>
          <a:stretch>
            <a:fillRect/>
          </a:stretch>
        </p:blipFill>
        <p:spPr>
          <a:xfrm>
            <a:off x="231925" y="1410675"/>
            <a:ext cx="8448675" cy="2571750"/>
          </a:xfrm>
          <a:prstGeom prst="rect">
            <a:avLst/>
          </a:prstGeom>
          <a:noFill/>
          <a:ln>
            <a:noFill/>
          </a:ln>
        </p:spPr>
      </p:pic>
      <p:pic>
        <p:nvPicPr>
          <p:cNvPr id="410" name="Google Shape;410;p39"/>
          <p:cNvPicPr preferRelativeResize="0"/>
          <p:nvPr/>
        </p:nvPicPr>
        <p:blipFill>
          <a:blip r:embed="rId4">
            <a:alphaModFix/>
          </a:blip>
          <a:stretch>
            <a:fillRect/>
          </a:stretch>
        </p:blipFill>
        <p:spPr>
          <a:xfrm>
            <a:off x="6334425" y="2964689"/>
            <a:ext cx="2184300" cy="1400986"/>
          </a:xfrm>
          <a:prstGeom prst="rect">
            <a:avLst/>
          </a:prstGeom>
          <a:noFill/>
          <a:ln>
            <a:noFill/>
          </a:ln>
        </p:spPr>
      </p:pic>
      <p:pic>
        <p:nvPicPr>
          <p:cNvPr id="411" name="Google Shape;411;p39"/>
          <p:cNvPicPr preferRelativeResize="0"/>
          <p:nvPr/>
        </p:nvPicPr>
        <p:blipFill>
          <a:blip r:embed="rId5">
            <a:alphaModFix/>
          </a:blip>
          <a:stretch>
            <a:fillRect/>
          </a:stretch>
        </p:blipFill>
        <p:spPr>
          <a:xfrm>
            <a:off x="3573647" y="3389775"/>
            <a:ext cx="1765228" cy="1100150"/>
          </a:xfrm>
          <a:prstGeom prst="rect">
            <a:avLst/>
          </a:prstGeom>
          <a:noFill/>
          <a:ln>
            <a:noFill/>
          </a:ln>
        </p:spPr>
      </p:pic>
      <p:sp>
        <p:nvSpPr>
          <p:cNvPr id="412" name="Google Shape;412;p39"/>
          <p:cNvSpPr txBox="1"/>
          <p:nvPr/>
        </p:nvSpPr>
        <p:spPr>
          <a:xfrm>
            <a:off x="6271236" y="4341633"/>
            <a:ext cx="2184300" cy="20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00">
                <a:latin typeface="Roboto Light"/>
                <a:ea typeface="Roboto Light"/>
                <a:cs typeface="Roboto Light"/>
                <a:sym typeface="Roboto Light"/>
              </a:rPr>
              <a:t>https://www.thelondoneconomic.com/tech-auto/future-will-driving-around-cars-float-thanks-magnetic-levitation/21/09/</a:t>
            </a:r>
            <a:endParaRPr sz="400">
              <a:latin typeface="Roboto Light"/>
              <a:ea typeface="Roboto Light"/>
              <a:cs typeface="Roboto Light"/>
              <a:sym typeface="Roboto Light"/>
            </a:endParaRPr>
          </a:p>
        </p:txBody>
      </p:sp>
      <p:sp>
        <p:nvSpPr>
          <p:cNvPr id="413" name="Google Shape;413;p39"/>
          <p:cNvSpPr txBox="1"/>
          <p:nvPr/>
        </p:nvSpPr>
        <p:spPr>
          <a:xfrm>
            <a:off x="3508300" y="4428300"/>
            <a:ext cx="2018700" cy="22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00">
                <a:latin typeface="Roboto Light"/>
                <a:ea typeface="Roboto Light"/>
                <a:cs typeface="Roboto Light"/>
                <a:sym typeface="Roboto Light"/>
              </a:rPr>
              <a:t>http://www.telegraph.co.uk/technology/0/hyperloop-will-future-transport/</a:t>
            </a:r>
            <a:endParaRPr sz="400">
              <a:latin typeface="Roboto Light"/>
              <a:ea typeface="Roboto Light"/>
              <a:cs typeface="Roboto Light"/>
              <a:sym typeface="Roboto Light"/>
            </a:endParaRPr>
          </a:p>
        </p:txBody>
      </p:sp>
      <p:sp>
        <p:nvSpPr>
          <p:cNvPr id="414" name="Google Shape;414;p39"/>
          <p:cNvSpPr txBox="1"/>
          <p:nvPr/>
        </p:nvSpPr>
        <p:spPr>
          <a:xfrm>
            <a:off x="3508300" y="4518625"/>
            <a:ext cx="2527500" cy="80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Roboto"/>
                <a:ea typeface="Roboto"/>
                <a:cs typeface="Roboto"/>
                <a:sym typeface="Roboto"/>
              </a:rPr>
              <a:t>Figure 32</a:t>
            </a:r>
            <a:r>
              <a:rPr lang="en" sz="1000">
                <a:latin typeface="Roboto Light"/>
                <a:ea typeface="Roboto Light"/>
                <a:cs typeface="Roboto Light"/>
                <a:sym typeface="Roboto Light"/>
              </a:rPr>
              <a:t>: The Hyperloop One project, which uses Magnetic Levitation to provide rapid transport</a:t>
            </a:r>
            <a:endParaRPr sz="1000">
              <a:latin typeface="Roboto Light"/>
              <a:ea typeface="Roboto Light"/>
              <a:cs typeface="Roboto Light"/>
              <a:sym typeface="Roboto Light"/>
            </a:endParaRPr>
          </a:p>
        </p:txBody>
      </p:sp>
      <p:sp>
        <p:nvSpPr>
          <p:cNvPr id="415" name="Google Shape;415;p39"/>
          <p:cNvSpPr txBox="1"/>
          <p:nvPr/>
        </p:nvSpPr>
        <p:spPr>
          <a:xfrm>
            <a:off x="6269375" y="4428300"/>
            <a:ext cx="2490300" cy="71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Roboto"/>
                <a:ea typeface="Roboto"/>
                <a:cs typeface="Roboto"/>
                <a:sym typeface="Roboto"/>
              </a:rPr>
              <a:t>Figure 33</a:t>
            </a:r>
            <a:r>
              <a:rPr lang="en" sz="1000">
                <a:latin typeface="Roboto Light"/>
                <a:ea typeface="Roboto Light"/>
                <a:cs typeface="Roboto Light"/>
                <a:sym typeface="Roboto Light"/>
              </a:rPr>
              <a:t>: Concept Design of Magnetic Levitation based transportation</a:t>
            </a:r>
            <a:endParaRPr sz="1000">
              <a:latin typeface="Roboto Light"/>
              <a:ea typeface="Roboto Light"/>
              <a:cs typeface="Roboto Light"/>
              <a:sym typeface="Roboto Light"/>
            </a:endParaRPr>
          </a:p>
        </p:txBody>
      </p:sp>
      <p:sp>
        <p:nvSpPr>
          <p:cNvPr id="416" name="Google Shape;416;p39"/>
          <p:cNvSpPr txBox="1"/>
          <p:nvPr/>
        </p:nvSpPr>
        <p:spPr>
          <a:xfrm>
            <a:off x="251765" y="3836651"/>
            <a:ext cx="3074400" cy="447900"/>
          </a:xfrm>
          <a:prstGeom prst="rect">
            <a:avLst/>
          </a:prstGeom>
          <a:noFill/>
          <a:ln>
            <a:noFill/>
          </a:ln>
        </p:spPr>
        <p:txBody>
          <a:bodyPr spcFirstLastPara="1" wrap="square" lIns="91425" tIns="91425" rIns="91425" bIns="91425" anchor="t" anchorCtr="0">
            <a:noAutofit/>
          </a:bodyPr>
          <a:lstStyle/>
          <a:p>
            <a:pPr marL="457200" lvl="0" indent="-307975" algn="l" rtl="0">
              <a:lnSpc>
                <a:spcPct val="115000"/>
              </a:lnSpc>
              <a:spcBef>
                <a:spcPts val="0"/>
              </a:spcBef>
              <a:spcAft>
                <a:spcPts val="0"/>
              </a:spcAft>
              <a:buClr>
                <a:schemeClr val="accent5"/>
              </a:buClr>
              <a:buSzPts val="1250"/>
              <a:buChar char="●"/>
            </a:pPr>
            <a:r>
              <a:rPr lang="en" sz="1250">
                <a:solidFill>
                  <a:srgbClr val="434343"/>
                </a:solidFill>
                <a:latin typeface="Roboto Light"/>
                <a:ea typeface="Roboto Light"/>
                <a:cs typeface="Roboto Light"/>
                <a:sym typeface="Roboto Light"/>
              </a:rPr>
              <a:t>Halbach Arrays give </a:t>
            </a:r>
            <a:r>
              <a:rPr lang="en" sz="1250" b="1">
                <a:solidFill>
                  <a:srgbClr val="434343"/>
                </a:solidFill>
                <a:latin typeface="Roboto"/>
                <a:ea typeface="Roboto"/>
                <a:cs typeface="Roboto"/>
                <a:sym typeface="Roboto"/>
              </a:rPr>
              <a:t>more power</a:t>
            </a:r>
            <a:r>
              <a:rPr lang="en" sz="1250">
                <a:solidFill>
                  <a:srgbClr val="434343"/>
                </a:solidFill>
                <a:latin typeface="Roboto Light"/>
                <a:ea typeface="Roboto Light"/>
                <a:cs typeface="Roboto Light"/>
                <a:sym typeface="Roboto Light"/>
              </a:rPr>
              <a:t> with the </a:t>
            </a:r>
            <a:r>
              <a:rPr lang="en" sz="1250" b="1">
                <a:solidFill>
                  <a:srgbClr val="434343"/>
                </a:solidFill>
                <a:latin typeface="Roboto"/>
                <a:ea typeface="Roboto"/>
                <a:cs typeface="Roboto"/>
                <a:sym typeface="Roboto"/>
              </a:rPr>
              <a:t>same size, weight, and cost</a:t>
            </a:r>
            <a:endParaRPr sz="1250">
              <a:solidFill>
                <a:srgbClr val="434343"/>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20"/>
        <p:cNvGrpSpPr/>
        <p:nvPr/>
      </p:nvGrpSpPr>
      <p:grpSpPr>
        <a:xfrm>
          <a:off x="0" y="0"/>
          <a:ext cx="0" cy="0"/>
          <a:chOff x="0" y="0"/>
          <a:chExt cx="0" cy="0"/>
        </a:xfrm>
      </p:grpSpPr>
      <p:sp>
        <p:nvSpPr>
          <p:cNvPr id="421" name="Google Shape;421;p40"/>
          <p:cNvSpPr txBox="1">
            <a:spLocks noGrp="1"/>
          </p:cNvSpPr>
          <p:nvPr>
            <p:ph type="title"/>
          </p:nvPr>
        </p:nvSpPr>
        <p:spPr>
          <a:xfrm>
            <a:off x="159300" y="216425"/>
            <a:ext cx="8799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Roboto Slab"/>
                <a:ea typeface="Roboto Slab"/>
                <a:cs typeface="Roboto Slab"/>
                <a:sym typeface="Roboto Slab"/>
              </a:rPr>
              <a:t>Previous Year Summary</a:t>
            </a:r>
            <a:endParaRPr>
              <a:solidFill>
                <a:schemeClr val="lt1"/>
              </a:solidFill>
              <a:latin typeface="Roboto Slab"/>
              <a:ea typeface="Roboto Slab"/>
              <a:cs typeface="Roboto Slab"/>
              <a:sym typeface="Roboto Slab"/>
            </a:endParaRPr>
          </a:p>
        </p:txBody>
      </p:sp>
      <p:sp>
        <p:nvSpPr>
          <p:cNvPr id="422" name="Google Shape;422;p40"/>
          <p:cNvSpPr txBox="1">
            <a:spLocks noGrp="1"/>
          </p:cNvSpPr>
          <p:nvPr>
            <p:ph type="body" idx="1"/>
          </p:nvPr>
        </p:nvSpPr>
        <p:spPr>
          <a:xfrm>
            <a:off x="159300" y="857910"/>
            <a:ext cx="8799300" cy="3984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50">
                <a:solidFill>
                  <a:srgbClr val="000000"/>
                </a:solidFill>
                <a:latin typeface="Roboto Light"/>
                <a:ea typeface="Roboto Light"/>
                <a:cs typeface="Roboto Light"/>
                <a:sym typeface="Roboto Light"/>
              </a:rPr>
              <a:t>The main focus of the previous year’s work was to show a proof of concept for the idea that magnetic levitation could be implemented into a shoe to reduce ground reaction forces. The shoe was developed through 4 different prototypes and several methods of testing and a lot of work was done around finding the optimal placement for the magnets based on gait (walking) data collected in other studies. Using this gait data, as well research done around the current technology, pedobarohgraphy, and human anatomy, a shoe pattern was found that provided optimal cushioning to each part of the foot in accordance to the foot pressure at that spot. Then this pattern was implemented into several prototypes and used to produce one final shoe that used magnetic levitation to successfully reduce ground reaction forces.</a:t>
            </a:r>
            <a:endParaRPr sz="1350">
              <a:solidFill>
                <a:srgbClr val="000000"/>
              </a:solidFill>
              <a:latin typeface="Roboto Light"/>
              <a:ea typeface="Roboto Light"/>
              <a:cs typeface="Roboto Light"/>
              <a:sym typeface="Roboto Light"/>
            </a:endParaRPr>
          </a:p>
          <a:p>
            <a:pPr marL="0" lvl="0" indent="0" algn="l" rtl="0">
              <a:lnSpc>
                <a:spcPct val="115000"/>
              </a:lnSpc>
              <a:spcBef>
                <a:spcPts val="0"/>
              </a:spcBef>
              <a:spcAft>
                <a:spcPts val="0"/>
              </a:spcAft>
              <a:buNone/>
            </a:pPr>
            <a:endParaRPr sz="1350">
              <a:solidFill>
                <a:srgbClr val="000000"/>
              </a:solidFill>
              <a:latin typeface="Roboto Light"/>
              <a:ea typeface="Roboto Light"/>
              <a:cs typeface="Roboto Light"/>
              <a:sym typeface="Roboto Light"/>
            </a:endParaRPr>
          </a:p>
          <a:p>
            <a:pPr marL="0" lvl="0" indent="0" algn="l" rtl="0">
              <a:lnSpc>
                <a:spcPct val="115000"/>
              </a:lnSpc>
              <a:spcBef>
                <a:spcPts val="0"/>
              </a:spcBef>
              <a:spcAft>
                <a:spcPts val="0"/>
              </a:spcAft>
              <a:buNone/>
            </a:pPr>
            <a:r>
              <a:rPr lang="en" sz="1350">
                <a:solidFill>
                  <a:srgbClr val="000000"/>
                </a:solidFill>
                <a:latin typeface="Roboto Light"/>
                <a:ea typeface="Roboto Light"/>
                <a:cs typeface="Roboto Light"/>
                <a:sym typeface="Roboto Light"/>
              </a:rPr>
              <a:t>Overall, the shoe met all the constraints, although only creating a basic shoe with several areas in need of refinement. The shoe itself was very light and excellent in that measure, but the shoe was thick and could be reduced to create a cleaner and more magnet-oriented shoe that focused on supporting the magnetic levitation as opposed to supporting an unnecessary foam structure. In addition to tha, the force provided by the original magnets created a large impact but this could definitely be improved greatly. Increasing the force would make the shoe incredibly comfortable, but the problem constraining the force was the matter of weight, which would increase as more magnets would be added for more force. Lastly, testing had 9 trials last year, which was below satisfactory. More testing would help verify the practicality and real world applicability of the shoe.</a:t>
            </a:r>
            <a:endParaRPr sz="1350">
              <a:solidFill>
                <a:srgbClr val="000000"/>
              </a:solidFill>
              <a:latin typeface="Roboto Light"/>
              <a:ea typeface="Roboto Light"/>
              <a:cs typeface="Roboto Light"/>
              <a:sym typeface="Roboto Light"/>
            </a:endParaRPr>
          </a:p>
          <a:p>
            <a:pPr marL="0" marR="0" lvl="0" indent="0" algn="l" rtl="0">
              <a:lnSpc>
                <a:spcPct val="115000"/>
              </a:lnSpc>
              <a:spcBef>
                <a:spcPts val="0"/>
              </a:spcBef>
              <a:spcAft>
                <a:spcPts val="0"/>
              </a:spcAft>
              <a:buNone/>
            </a:pPr>
            <a:endParaRPr sz="1250">
              <a:solidFill>
                <a:schemeClr val="accent5"/>
              </a:solidFill>
              <a:latin typeface="Roboto"/>
              <a:ea typeface="Roboto"/>
              <a:cs typeface="Roboto"/>
              <a:sym typeface="Roboto"/>
            </a:endParaRPr>
          </a:p>
          <a:p>
            <a:pPr marL="0" lvl="0" indent="0" algn="l" rtl="0">
              <a:lnSpc>
                <a:spcPct val="200000"/>
              </a:lnSpc>
              <a:spcBef>
                <a:spcPts val="0"/>
              </a:spcBef>
              <a:spcAft>
                <a:spcPts val="0"/>
              </a:spcAft>
              <a:buNone/>
            </a:pPr>
            <a:endParaRPr sz="1250">
              <a:solidFill>
                <a:srgbClr val="000000"/>
              </a:solidFill>
              <a:latin typeface="Roboto Light"/>
              <a:ea typeface="Roboto Light"/>
              <a:cs typeface="Roboto Light"/>
              <a:sym typeface="Roboto Light"/>
            </a:endParaRPr>
          </a:p>
          <a:p>
            <a:pPr marL="0" lvl="0" indent="0" algn="l" rtl="0">
              <a:lnSpc>
                <a:spcPct val="200000"/>
              </a:lnSpc>
              <a:spcBef>
                <a:spcPts val="1600"/>
              </a:spcBef>
              <a:spcAft>
                <a:spcPts val="0"/>
              </a:spcAft>
              <a:buNone/>
            </a:pPr>
            <a:endParaRPr sz="1250">
              <a:solidFill>
                <a:srgbClr val="000000"/>
              </a:solidFill>
              <a:latin typeface="Roboto Light"/>
              <a:ea typeface="Roboto Light"/>
              <a:cs typeface="Roboto Light"/>
              <a:sym typeface="Roboto Light"/>
            </a:endParaRPr>
          </a:p>
          <a:p>
            <a:pPr marL="0" lvl="0" indent="0" algn="l" rtl="0">
              <a:spcBef>
                <a:spcPts val="1600"/>
              </a:spcBef>
              <a:spcAft>
                <a:spcPts val="1600"/>
              </a:spcAft>
              <a:buNone/>
            </a:pPr>
            <a:endParaRPr sz="1400">
              <a:solidFill>
                <a:schemeClr val="lt1"/>
              </a:solidFill>
              <a:latin typeface="Roboto Light"/>
              <a:ea typeface="Roboto Light"/>
              <a:cs typeface="Roboto Light"/>
              <a:sym typeface="Roboto Light"/>
            </a:endParaRPr>
          </a:p>
        </p:txBody>
      </p:sp>
      <p:sp>
        <p:nvSpPr>
          <p:cNvPr id="423" name="Google Shape;423;p40"/>
          <p:cNvSpPr/>
          <p:nvPr/>
        </p:nvSpPr>
        <p:spPr>
          <a:xfrm>
            <a:off x="259626" y="771474"/>
            <a:ext cx="1815900" cy="606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427"/>
        <p:cNvGrpSpPr/>
        <p:nvPr/>
      </p:nvGrpSpPr>
      <p:grpSpPr>
        <a:xfrm>
          <a:off x="0" y="0"/>
          <a:ext cx="0" cy="0"/>
          <a:chOff x="0" y="0"/>
          <a:chExt cx="0" cy="0"/>
        </a:xfrm>
      </p:grpSpPr>
      <p:sp>
        <p:nvSpPr>
          <p:cNvPr id="428" name="Google Shape;428;p41"/>
          <p:cNvSpPr txBox="1">
            <a:spLocks noGrp="1"/>
          </p:cNvSpPr>
          <p:nvPr>
            <p:ph type="title"/>
          </p:nvPr>
        </p:nvSpPr>
        <p:spPr>
          <a:xfrm>
            <a:off x="159300" y="216425"/>
            <a:ext cx="8799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Slab"/>
                <a:ea typeface="Roboto Slab"/>
                <a:cs typeface="Roboto Slab"/>
                <a:sym typeface="Roboto Slab"/>
              </a:rPr>
              <a:t>Optimization Statistics</a:t>
            </a:r>
            <a:endParaRPr>
              <a:latin typeface="Roboto Slab"/>
              <a:ea typeface="Roboto Slab"/>
              <a:cs typeface="Roboto Slab"/>
              <a:sym typeface="Roboto Slab"/>
            </a:endParaRPr>
          </a:p>
        </p:txBody>
      </p:sp>
      <p:sp>
        <p:nvSpPr>
          <p:cNvPr id="429" name="Google Shape;429;p41"/>
          <p:cNvSpPr/>
          <p:nvPr/>
        </p:nvSpPr>
        <p:spPr>
          <a:xfrm>
            <a:off x="259626" y="771474"/>
            <a:ext cx="1815900" cy="606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pic>
        <p:nvPicPr>
          <p:cNvPr id="430" name="Google Shape;430;p41"/>
          <p:cNvPicPr preferRelativeResize="0"/>
          <p:nvPr/>
        </p:nvPicPr>
        <p:blipFill rotWithShape="1">
          <a:blip r:embed="rId3">
            <a:alphaModFix/>
          </a:blip>
          <a:srcRect b="1960"/>
          <a:stretch/>
        </p:blipFill>
        <p:spPr>
          <a:xfrm>
            <a:off x="0" y="1000850"/>
            <a:ext cx="9143999" cy="3658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490250" y="450150"/>
            <a:ext cx="82032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200">
                <a:latin typeface="Roboto Slab"/>
                <a:ea typeface="Roboto Slab"/>
                <a:cs typeface="Roboto Slab"/>
                <a:sym typeface="Roboto Slab"/>
              </a:rPr>
              <a:t>Solution</a:t>
            </a:r>
            <a:endParaRPr sz="1600">
              <a:latin typeface="Roboto Light"/>
              <a:ea typeface="Roboto Light"/>
              <a:cs typeface="Roboto Light"/>
              <a:sym typeface="Roboto Light"/>
            </a:endParaRPr>
          </a:p>
          <a:p>
            <a:pPr marL="0" lvl="0" indent="0" algn="l" rtl="0">
              <a:spcBef>
                <a:spcPts val="0"/>
              </a:spcBef>
              <a:spcAft>
                <a:spcPts val="0"/>
              </a:spcAft>
              <a:buNone/>
            </a:pPr>
            <a:r>
              <a:rPr lang="en" sz="1600" b="1">
                <a:latin typeface="Roboto"/>
                <a:ea typeface="Roboto"/>
                <a:cs typeface="Roboto"/>
                <a:sym typeface="Roboto"/>
              </a:rPr>
              <a:t>The proposed method is a </a:t>
            </a:r>
            <a:r>
              <a:rPr lang="en" sz="1600" b="1">
                <a:solidFill>
                  <a:schemeClr val="accent5"/>
                </a:solidFill>
                <a:latin typeface="Roboto"/>
                <a:ea typeface="Roboto"/>
                <a:cs typeface="Roboto"/>
                <a:sym typeface="Roboto"/>
              </a:rPr>
              <a:t>Halbach Array based magnetic levitation</a:t>
            </a:r>
            <a:r>
              <a:rPr lang="en" sz="1600" b="1">
                <a:latin typeface="Roboto"/>
                <a:ea typeface="Roboto"/>
                <a:cs typeface="Roboto"/>
                <a:sym typeface="Roboto"/>
              </a:rPr>
              <a:t> system embedded in the sole of the shoe</a:t>
            </a:r>
            <a:r>
              <a:rPr lang="en" sz="1600">
                <a:latin typeface="Roboto Light"/>
                <a:ea typeface="Roboto Light"/>
                <a:cs typeface="Roboto Light"/>
                <a:sym typeface="Roboto Light"/>
              </a:rPr>
              <a:t> </a:t>
            </a:r>
            <a:r>
              <a:rPr lang="en" sz="1600" b="1">
                <a:latin typeface="Roboto"/>
                <a:ea typeface="Roboto"/>
                <a:cs typeface="Roboto"/>
                <a:sym typeface="Roboto"/>
              </a:rPr>
              <a:t>to reduce the impact force of the footstep</a:t>
            </a:r>
            <a:r>
              <a:rPr lang="en" sz="1600">
                <a:latin typeface="Roboto Light"/>
                <a:ea typeface="Roboto Light"/>
                <a:cs typeface="Roboto Light"/>
                <a:sym typeface="Roboto Light"/>
              </a:rPr>
              <a:t>, which therefore reduces the force exerted on joints as well. By using magnetic levitation, the force is spread out across the fields which absorb the impact shock of the footstep much better than foam could. Because magnets push more when they have more force on them, they can adapt to the situation they are put under, not to mention the greater durability when compared to current shoes. This makes it </a:t>
            </a:r>
            <a:r>
              <a:rPr lang="en" sz="1600" b="1">
                <a:solidFill>
                  <a:schemeClr val="accent5"/>
                </a:solidFill>
                <a:latin typeface="Roboto"/>
                <a:ea typeface="Roboto"/>
                <a:cs typeface="Roboto"/>
                <a:sym typeface="Roboto"/>
              </a:rPr>
              <a:t>many times more practical</a:t>
            </a:r>
            <a:r>
              <a:rPr lang="en" sz="1600">
                <a:latin typeface="Roboto Light"/>
                <a:ea typeface="Roboto Light"/>
                <a:cs typeface="Roboto Light"/>
                <a:sym typeface="Roboto Light"/>
              </a:rPr>
              <a:t> than the previous shoe.</a:t>
            </a:r>
            <a:endParaRPr sz="1600">
              <a:latin typeface="Roboto Light"/>
              <a:ea typeface="Roboto Light"/>
              <a:cs typeface="Roboto Light"/>
              <a:sym typeface="Roboto Light"/>
            </a:endParaRPr>
          </a:p>
        </p:txBody>
      </p:sp>
      <p:sp>
        <p:nvSpPr>
          <p:cNvPr id="71" name="Google Shape;71;p15"/>
          <p:cNvSpPr/>
          <p:nvPr/>
        </p:nvSpPr>
        <p:spPr>
          <a:xfrm>
            <a:off x="383575" y="1098250"/>
            <a:ext cx="2356500" cy="922200"/>
          </a:xfrm>
          <a:prstGeom prst="halfFrame">
            <a:avLst>
              <a:gd name="adj1" fmla="val 5922"/>
              <a:gd name="adj2" fmla="val 5185"/>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rot="10800000">
            <a:off x="6425975" y="2935075"/>
            <a:ext cx="2356500" cy="922200"/>
          </a:xfrm>
          <a:prstGeom prst="halfFrame">
            <a:avLst>
              <a:gd name="adj1" fmla="val 5922"/>
              <a:gd name="adj2" fmla="val 5185"/>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471475" y="-212400"/>
            <a:ext cx="10072800" cy="10008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471475" y="4112525"/>
            <a:ext cx="10072800" cy="1154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42"/>
          <p:cNvSpPr/>
          <p:nvPr/>
        </p:nvSpPr>
        <p:spPr>
          <a:xfrm>
            <a:off x="-76475" y="-70100"/>
            <a:ext cx="4640100" cy="53028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2"/>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000000"/>
                </a:solidFill>
                <a:latin typeface="Roboto Slab"/>
                <a:ea typeface="Roboto Slab"/>
                <a:cs typeface="Roboto Slab"/>
                <a:sym typeface="Roboto Slab"/>
              </a:rPr>
              <a:t>Highlights</a:t>
            </a:r>
            <a:endParaRPr>
              <a:solidFill>
                <a:srgbClr val="000000"/>
              </a:solidFill>
              <a:latin typeface="Roboto Slab"/>
              <a:ea typeface="Roboto Slab"/>
              <a:cs typeface="Roboto Slab"/>
              <a:sym typeface="Roboto Slab"/>
            </a:endParaRPr>
          </a:p>
        </p:txBody>
      </p:sp>
      <p:sp>
        <p:nvSpPr>
          <p:cNvPr id="437" name="Google Shape;437;p42"/>
          <p:cNvSpPr txBox="1">
            <a:spLocks noGrp="1"/>
          </p:cNvSpPr>
          <p:nvPr>
            <p:ph type="subTitle" idx="1"/>
          </p:nvPr>
        </p:nvSpPr>
        <p:spPr>
          <a:xfrm>
            <a:off x="265500" y="2726875"/>
            <a:ext cx="40452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999999"/>
                </a:solidFill>
                <a:latin typeface="Roboto Light"/>
                <a:ea typeface="Roboto Light"/>
                <a:cs typeface="Roboto Light"/>
                <a:sym typeface="Roboto Light"/>
              </a:rPr>
              <a:t>Difference in Constraints from Year 1 to Year 2</a:t>
            </a:r>
            <a:endParaRPr>
              <a:solidFill>
                <a:srgbClr val="999999"/>
              </a:solidFill>
              <a:latin typeface="Roboto Light"/>
              <a:ea typeface="Roboto Light"/>
              <a:cs typeface="Roboto Light"/>
              <a:sym typeface="Roboto Light"/>
            </a:endParaRPr>
          </a:p>
        </p:txBody>
      </p:sp>
      <p:sp>
        <p:nvSpPr>
          <p:cNvPr id="438" name="Google Shape;438;p42"/>
          <p:cNvSpPr/>
          <p:nvPr/>
        </p:nvSpPr>
        <p:spPr>
          <a:xfrm>
            <a:off x="1323775" y="2637425"/>
            <a:ext cx="1859400" cy="303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39" name="Google Shape;439;p42"/>
          <p:cNvPicPr preferRelativeResize="0"/>
          <p:nvPr/>
        </p:nvPicPr>
        <p:blipFill>
          <a:blip r:embed="rId3">
            <a:alphaModFix/>
          </a:blip>
          <a:stretch>
            <a:fillRect/>
          </a:stretch>
        </p:blipFill>
        <p:spPr>
          <a:xfrm>
            <a:off x="4762425" y="1334375"/>
            <a:ext cx="4275576" cy="263639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8"/>
        <p:cNvGrpSpPr/>
        <p:nvPr/>
      </p:nvGrpSpPr>
      <p:grpSpPr>
        <a:xfrm>
          <a:off x="0" y="0"/>
          <a:ext cx="0" cy="0"/>
          <a:chOff x="0" y="0"/>
          <a:chExt cx="0" cy="0"/>
        </a:xfrm>
      </p:grpSpPr>
      <p:sp>
        <p:nvSpPr>
          <p:cNvPr id="79" name="Google Shape;79;p16"/>
          <p:cNvSpPr txBox="1">
            <a:spLocks noGrp="1"/>
          </p:cNvSpPr>
          <p:nvPr>
            <p:ph type="title"/>
          </p:nvPr>
        </p:nvSpPr>
        <p:spPr>
          <a:xfrm>
            <a:off x="311700" y="216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solidFill>
                  <a:srgbClr val="000000"/>
                </a:solidFill>
                <a:latin typeface="Roboto Slab"/>
                <a:ea typeface="Roboto Slab"/>
                <a:cs typeface="Roboto Slab"/>
                <a:sym typeface="Roboto Slab"/>
              </a:rPr>
              <a:t>Research and Concept Review</a:t>
            </a:r>
            <a:endParaRPr sz="1800">
              <a:solidFill>
                <a:srgbClr val="000000"/>
              </a:solidFill>
              <a:latin typeface="Roboto Slab Regular"/>
              <a:ea typeface="Roboto Slab Regular"/>
              <a:cs typeface="Roboto Slab Regular"/>
              <a:sym typeface="Roboto Slab Regular"/>
            </a:endParaRPr>
          </a:p>
        </p:txBody>
      </p:sp>
      <p:sp>
        <p:nvSpPr>
          <p:cNvPr id="80" name="Google Shape;80;p16"/>
          <p:cNvSpPr txBox="1">
            <a:spLocks noGrp="1"/>
          </p:cNvSpPr>
          <p:nvPr>
            <p:ph type="body" idx="1"/>
          </p:nvPr>
        </p:nvSpPr>
        <p:spPr>
          <a:xfrm>
            <a:off x="311700" y="1000075"/>
            <a:ext cx="68013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5"/>
                </a:solidFill>
                <a:latin typeface="Roboto Slab"/>
                <a:ea typeface="Roboto Slab"/>
                <a:cs typeface="Roboto Slab"/>
                <a:sym typeface="Roboto Slab"/>
              </a:rPr>
              <a:t>Magnetic Principles</a:t>
            </a:r>
            <a:endParaRPr sz="1400">
              <a:solidFill>
                <a:schemeClr val="accent5"/>
              </a:solidFill>
              <a:latin typeface="Roboto Slab"/>
              <a:ea typeface="Roboto Slab"/>
              <a:cs typeface="Roboto Slab"/>
              <a:sym typeface="Roboto Slab"/>
            </a:endParaRPr>
          </a:p>
          <a:p>
            <a:pPr marL="0" lvl="0" indent="0" algn="l" rtl="0">
              <a:lnSpc>
                <a:spcPct val="115000"/>
              </a:lnSpc>
              <a:spcBef>
                <a:spcPts val="1600"/>
              </a:spcBef>
              <a:spcAft>
                <a:spcPts val="0"/>
              </a:spcAft>
              <a:buNone/>
            </a:pPr>
            <a:r>
              <a:rPr lang="en" sz="1400">
                <a:solidFill>
                  <a:srgbClr val="434343"/>
                </a:solidFill>
                <a:latin typeface="Roboto"/>
                <a:ea typeface="Roboto"/>
                <a:cs typeface="Roboto"/>
                <a:sym typeface="Roboto"/>
              </a:rPr>
              <a:t>Law of Magnetism</a:t>
            </a:r>
            <a:r>
              <a:rPr lang="en" sz="1400">
                <a:solidFill>
                  <a:srgbClr val="434343"/>
                </a:solidFill>
                <a:latin typeface="Roboto Light"/>
                <a:ea typeface="Roboto Light"/>
                <a:cs typeface="Roboto Light"/>
                <a:sym typeface="Roboto Light"/>
              </a:rPr>
              <a:t>: Opposite poles attract each other and similar poles repel</a:t>
            </a:r>
            <a:endParaRPr sz="1400">
              <a:solidFill>
                <a:srgbClr val="434343"/>
              </a:solidFill>
              <a:latin typeface="Roboto Light"/>
              <a:ea typeface="Roboto Light"/>
              <a:cs typeface="Roboto Light"/>
              <a:sym typeface="Roboto Light"/>
            </a:endParaRPr>
          </a:p>
          <a:p>
            <a:pPr marL="0" lvl="0" indent="0" algn="l" rtl="0">
              <a:lnSpc>
                <a:spcPct val="100000"/>
              </a:lnSpc>
              <a:spcBef>
                <a:spcPts val="0"/>
              </a:spcBef>
              <a:spcAft>
                <a:spcPts val="0"/>
              </a:spcAft>
              <a:buNone/>
            </a:pPr>
            <a:r>
              <a:rPr lang="en" sz="1400">
                <a:solidFill>
                  <a:srgbClr val="434343"/>
                </a:solidFill>
                <a:latin typeface="Roboto Light"/>
                <a:ea typeface="Roboto Light"/>
                <a:cs typeface="Roboto Light"/>
                <a:sym typeface="Roboto Light"/>
              </a:rPr>
              <a:t>Basis of magnetic suspension: repulsive properties</a:t>
            </a:r>
            <a:endParaRPr sz="1400">
              <a:solidFill>
                <a:srgbClr val="434343"/>
              </a:solidFill>
              <a:latin typeface="Roboto Light"/>
              <a:ea typeface="Roboto Light"/>
              <a:cs typeface="Roboto Light"/>
              <a:sym typeface="Roboto Light"/>
            </a:endParaRPr>
          </a:p>
          <a:p>
            <a:pPr marL="457200" lvl="0" indent="-317500" algn="l" rtl="0">
              <a:spcBef>
                <a:spcPts val="0"/>
              </a:spcBef>
              <a:spcAft>
                <a:spcPts val="0"/>
              </a:spcAft>
              <a:buClr>
                <a:srgbClr val="434343"/>
              </a:buClr>
              <a:buSzPts val="1400"/>
              <a:buFont typeface="Roboto Light"/>
              <a:buChar char="●"/>
            </a:pPr>
            <a:r>
              <a:rPr lang="en" sz="1400">
                <a:solidFill>
                  <a:srgbClr val="434343"/>
                </a:solidFill>
                <a:latin typeface="Roboto Light"/>
                <a:ea typeface="Roboto Light"/>
                <a:cs typeface="Roboto Light"/>
                <a:sym typeface="Roboto Light"/>
              </a:rPr>
              <a:t>Magnetic Repulsion will provide a contactless suspended feeling for </a:t>
            </a:r>
            <a:r>
              <a:rPr lang="en" sz="1400" b="1">
                <a:solidFill>
                  <a:srgbClr val="434343"/>
                </a:solidFill>
                <a:latin typeface="Roboto"/>
                <a:ea typeface="Roboto"/>
                <a:cs typeface="Roboto"/>
                <a:sym typeface="Roboto"/>
              </a:rPr>
              <a:t>less impact</a:t>
            </a:r>
            <a:r>
              <a:rPr lang="en" sz="1400">
                <a:solidFill>
                  <a:srgbClr val="434343"/>
                </a:solidFill>
                <a:latin typeface="Roboto Light"/>
                <a:ea typeface="Roboto Light"/>
                <a:cs typeface="Roboto Light"/>
                <a:sym typeface="Roboto Light"/>
              </a:rPr>
              <a:t>, and therefore less shoe midsole compression </a:t>
            </a:r>
            <a:endParaRPr sz="1400">
              <a:solidFill>
                <a:srgbClr val="434343"/>
              </a:solidFill>
              <a:latin typeface="Roboto Light"/>
              <a:ea typeface="Roboto Light"/>
              <a:cs typeface="Roboto Light"/>
              <a:sym typeface="Roboto Light"/>
            </a:endParaRPr>
          </a:p>
          <a:p>
            <a:pPr marL="457200" lvl="0" indent="-317500" algn="l" rtl="0">
              <a:spcBef>
                <a:spcPts val="0"/>
              </a:spcBef>
              <a:spcAft>
                <a:spcPts val="0"/>
              </a:spcAft>
              <a:buClr>
                <a:srgbClr val="434343"/>
              </a:buClr>
              <a:buSzPts val="1400"/>
              <a:buFont typeface="Roboto Light"/>
              <a:buChar char="●"/>
            </a:pPr>
            <a:r>
              <a:rPr lang="en" sz="1400">
                <a:solidFill>
                  <a:srgbClr val="434343"/>
                </a:solidFill>
                <a:latin typeface="Roboto Light"/>
                <a:ea typeface="Roboto Light"/>
                <a:cs typeface="Roboto Light"/>
                <a:sym typeface="Roboto Light"/>
              </a:rPr>
              <a:t>Magnets exert </a:t>
            </a:r>
            <a:r>
              <a:rPr lang="en" sz="1400" b="1">
                <a:solidFill>
                  <a:srgbClr val="434343"/>
                </a:solidFill>
                <a:latin typeface="Roboto"/>
                <a:ea typeface="Roboto"/>
                <a:cs typeface="Roboto"/>
                <a:sym typeface="Roboto"/>
              </a:rPr>
              <a:t>exponentially</a:t>
            </a:r>
            <a:r>
              <a:rPr lang="en" sz="1400">
                <a:solidFill>
                  <a:srgbClr val="434343"/>
                </a:solidFill>
                <a:latin typeface="Roboto Light"/>
                <a:ea typeface="Roboto Light"/>
                <a:cs typeface="Roboto Light"/>
                <a:sym typeface="Roboto Light"/>
              </a:rPr>
              <a:t> increasing force as force is applied to them</a:t>
            </a:r>
            <a:endParaRPr sz="1400">
              <a:solidFill>
                <a:srgbClr val="434343"/>
              </a:solidFill>
              <a:latin typeface="Roboto Light"/>
              <a:ea typeface="Roboto Light"/>
              <a:cs typeface="Roboto Light"/>
              <a:sym typeface="Roboto Light"/>
            </a:endParaRPr>
          </a:p>
          <a:p>
            <a:pPr marL="0" lvl="0" indent="0" algn="l" rtl="0">
              <a:spcBef>
                <a:spcPts val="1600"/>
              </a:spcBef>
              <a:spcAft>
                <a:spcPts val="0"/>
              </a:spcAft>
              <a:buNone/>
            </a:pPr>
            <a:r>
              <a:rPr lang="en" sz="1400">
                <a:solidFill>
                  <a:srgbClr val="434343"/>
                </a:solidFill>
                <a:latin typeface="Roboto"/>
                <a:ea typeface="Roboto"/>
                <a:cs typeface="Roboto"/>
                <a:sym typeface="Roboto"/>
              </a:rPr>
              <a:t>Electromagnets:</a:t>
            </a:r>
            <a:r>
              <a:rPr lang="en" sz="1400">
                <a:solidFill>
                  <a:srgbClr val="434343"/>
                </a:solidFill>
                <a:latin typeface="Roboto Light"/>
                <a:ea typeface="Roboto Light"/>
                <a:cs typeface="Roboto Light"/>
                <a:sym typeface="Roboto Light"/>
              </a:rPr>
              <a:t> A magnet formation that reduces flux across one face and moves it to the other face</a:t>
            </a:r>
            <a:endParaRPr sz="1400">
              <a:solidFill>
                <a:srgbClr val="434343"/>
              </a:solidFill>
              <a:latin typeface="Roboto Light"/>
              <a:ea typeface="Roboto Light"/>
              <a:cs typeface="Roboto Light"/>
              <a:sym typeface="Roboto Light"/>
            </a:endParaRPr>
          </a:p>
          <a:p>
            <a:pPr marL="0" lvl="0" indent="0" algn="l" rtl="0">
              <a:spcBef>
                <a:spcPts val="0"/>
              </a:spcBef>
              <a:spcAft>
                <a:spcPts val="0"/>
              </a:spcAft>
              <a:buNone/>
            </a:pPr>
            <a:r>
              <a:rPr lang="en" sz="1400">
                <a:solidFill>
                  <a:srgbClr val="434343"/>
                </a:solidFill>
                <a:latin typeface="Roboto Light"/>
                <a:ea typeface="Roboto Light"/>
                <a:cs typeface="Roboto Light"/>
                <a:sym typeface="Roboto Light"/>
              </a:rPr>
              <a:t>An </a:t>
            </a:r>
            <a:r>
              <a:rPr lang="en" sz="1400" b="1">
                <a:solidFill>
                  <a:srgbClr val="434343"/>
                </a:solidFill>
                <a:latin typeface="Roboto"/>
                <a:ea typeface="Roboto"/>
                <a:cs typeface="Roboto"/>
                <a:sym typeface="Roboto"/>
              </a:rPr>
              <a:t>alternative</a:t>
            </a:r>
            <a:r>
              <a:rPr lang="en" sz="1400">
                <a:solidFill>
                  <a:srgbClr val="434343"/>
                </a:solidFill>
                <a:latin typeface="Roboto Light"/>
                <a:ea typeface="Roboto Light"/>
                <a:cs typeface="Roboto Light"/>
                <a:sym typeface="Roboto Light"/>
              </a:rPr>
              <a:t> way to lift the entire force of a person with a few magnets</a:t>
            </a:r>
            <a:endParaRPr sz="1400">
              <a:solidFill>
                <a:srgbClr val="434343"/>
              </a:solidFill>
              <a:latin typeface="Roboto Light"/>
              <a:ea typeface="Roboto Light"/>
              <a:cs typeface="Roboto Light"/>
              <a:sym typeface="Roboto Light"/>
            </a:endParaRPr>
          </a:p>
          <a:p>
            <a:pPr marL="457200" lvl="0" indent="-317500" algn="l" rtl="0">
              <a:spcBef>
                <a:spcPts val="0"/>
              </a:spcBef>
              <a:spcAft>
                <a:spcPts val="0"/>
              </a:spcAft>
              <a:buClr>
                <a:srgbClr val="434343"/>
              </a:buClr>
              <a:buSzPts val="1400"/>
              <a:buFont typeface="Roboto Light"/>
              <a:buChar char="●"/>
            </a:pPr>
            <a:r>
              <a:rPr lang="en" sz="1400">
                <a:solidFill>
                  <a:srgbClr val="434343"/>
                </a:solidFill>
                <a:latin typeface="Roboto Light"/>
                <a:ea typeface="Roboto Light"/>
                <a:cs typeface="Roboto Light"/>
                <a:sym typeface="Roboto Light"/>
              </a:rPr>
              <a:t>Allows for a dynamic adjustment of force provided</a:t>
            </a:r>
            <a:endParaRPr sz="1400">
              <a:solidFill>
                <a:srgbClr val="434343"/>
              </a:solidFill>
              <a:latin typeface="Roboto Light"/>
              <a:ea typeface="Roboto Light"/>
              <a:cs typeface="Roboto Light"/>
              <a:sym typeface="Roboto Light"/>
            </a:endParaRPr>
          </a:p>
          <a:p>
            <a:pPr marL="457200" lvl="0" indent="-317500" algn="l" rtl="0">
              <a:spcBef>
                <a:spcPts val="0"/>
              </a:spcBef>
              <a:spcAft>
                <a:spcPts val="0"/>
              </a:spcAft>
              <a:buClr>
                <a:srgbClr val="434343"/>
              </a:buClr>
              <a:buSzPts val="1400"/>
              <a:buFont typeface="Roboto Light"/>
              <a:buChar char="●"/>
            </a:pPr>
            <a:r>
              <a:rPr lang="en" sz="1400">
                <a:solidFill>
                  <a:srgbClr val="434343"/>
                </a:solidFill>
                <a:latin typeface="Roboto Light"/>
                <a:ea typeface="Roboto Light"/>
                <a:cs typeface="Roboto Light"/>
                <a:sym typeface="Roboto Light"/>
              </a:rPr>
              <a:t>Idea dropped due to too much extra weight and not enough space</a:t>
            </a:r>
            <a:endParaRPr sz="1400">
              <a:solidFill>
                <a:srgbClr val="434343"/>
              </a:solidFill>
              <a:latin typeface="Roboto Light"/>
              <a:ea typeface="Roboto Light"/>
              <a:cs typeface="Roboto Light"/>
              <a:sym typeface="Roboto Light"/>
            </a:endParaRPr>
          </a:p>
          <a:p>
            <a:pPr marL="0" lvl="0" indent="0" algn="l" rtl="0">
              <a:spcBef>
                <a:spcPts val="0"/>
              </a:spcBef>
              <a:spcAft>
                <a:spcPts val="0"/>
              </a:spcAft>
              <a:buNone/>
            </a:pPr>
            <a:endParaRPr sz="1300">
              <a:solidFill>
                <a:srgbClr val="434343"/>
              </a:solidFill>
              <a:latin typeface="Roboto Light"/>
              <a:ea typeface="Roboto Light"/>
              <a:cs typeface="Roboto Light"/>
              <a:sym typeface="Roboto Light"/>
            </a:endParaRPr>
          </a:p>
          <a:p>
            <a:pPr marL="0" lvl="0" indent="0" algn="l" rtl="0">
              <a:lnSpc>
                <a:spcPct val="100000"/>
              </a:lnSpc>
              <a:spcBef>
                <a:spcPts val="1600"/>
              </a:spcBef>
              <a:spcAft>
                <a:spcPts val="0"/>
              </a:spcAft>
              <a:buNone/>
            </a:pPr>
            <a:endParaRPr sz="1300">
              <a:solidFill>
                <a:srgbClr val="434343"/>
              </a:solidFill>
              <a:latin typeface="Roboto Light"/>
              <a:ea typeface="Roboto Light"/>
              <a:cs typeface="Roboto Light"/>
              <a:sym typeface="Roboto Light"/>
            </a:endParaRPr>
          </a:p>
        </p:txBody>
      </p:sp>
      <p:pic>
        <p:nvPicPr>
          <p:cNvPr id="81" name="Google Shape;81;p16"/>
          <p:cNvPicPr preferRelativeResize="0"/>
          <p:nvPr/>
        </p:nvPicPr>
        <p:blipFill>
          <a:blip r:embed="rId3">
            <a:alphaModFix/>
          </a:blip>
          <a:stretch>
            <a:fillRect/>
          </a:stretch>
        </p:blipFill>
        <p:spPr>
          <a:xfrm>
            <a:off x="7339288" y="611825"/>
            <a:ext cx="1475525" cy="1393075"/>
          </a:xfrm>
          <a:prstGeom prst="rect">
            <a:avLst/>
          </a:prstGeom>
          <a:noFill/>
          <a:ln>
            <a:noFill/>
          </a:ln>
        </p:spPr>
      </p:pic>
      <p:sp>
        <p:nvSpPr>
          <p:cNvPr id="82" name="Google Shape;82;p16"/>
          <p:cNvSpPr/>
          <p:nvPr/>
        </p:nvSpPr>
        <p:spPr>
          <a:xfrm>
            <a:off x="409850" y="906350"/>
            <a:ext cx="491700" cy="47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6"/>
          <p:cNvSpPr txBox="1"/>
          <p:nvPr/>
        </p:nvSpPr>
        <p:spPr>
          <a:xfrm>
            <a:off x="7083913" y="1912100"/>
            <a:ext cx="2212500" cy="31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600"/>
              <a:t>http://www.lewpaxtonprice.us/magnet.htm</a:t>
            </a:r>
            <a:endParaRPr sz="600"/>
          </a:p>
        </p:txBody>
      </p:sp>
      <p:sp>
        <p:nvSpPr>
          <p:cNvPr id="84" name="Google Shape;84;p16"/>
          <p:cNvSpPr txBox="1"/>
          <p:nvPr/>
        </p:nvSpPr>
        <p:spPr>
          <a:xfrm>
            <a:off x="7160125" y="3455250"/>
            <a:ext cx="1993800" cy="2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latin typeface="Roboto"/>
                <a:ea typeface="Roboto"/>
                <a:cs typeface="Roboto"/>
                <a:sym typeface="Roboto"/>
              </a:rPr>
              <a:t>https://www.magnet-sdm.com/2018/10/30/halbach-array/https://science.howstuffworks.com/electromagnet3.htm</a:t>
            </a:r>
            <a:endParaRPr sz="600">
              <a:latin typeface="Roboto"/>
              <a:ea typeface="Roboto"/>
              <a:cs typeface="Roboto"/>
              <a:sym typeface="Roboto"/>
            </a:endParaRPr>
          </a:p>
        </p:txBody>
      </p:sp>
      <p:sp>
        <p:nvSpPr>
          <p:cNvPr id="86" name="Google Shape;86;p16"/>
          <p:cNvSpPr txBox="1"/>
          <p:nvPr/>
        </p:nvSpPr>
        <p:spPr>
          <a:xfrm>
            <a:off x="7083925" y="2074050"/>
            <a:ext cx="19281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Roboto"/>
                <a:ea typeface="Roboto"/>
                <a:cs typeface="Roboto"/>
                <a:sym typeface="Roboto"/>
              </a:rPr>
              <a:t>Figure 1</a:t>
            </a:r>
            <a:r>
              <a:rPr lang="en" sz="1100">
                <a:latin typeface="Roboto Light"/>
                <a:ea typeface="Roboto Light"/>
                <a:cs typeface="Roboto Light"/>
                <a:sym typeface="Roboto Light"/>
              </a:rPr>
              <a:t>: Visual of Magnetic Laws</a:t>
            </a:r>
            <a:endParaRPr sz="1100">
              <a:latin typeface="Roboto Light"/>
              <a:ea typeface="Roboto Light"/>
              <a:cs typeface="Roboto Light"/>
              <a:sym typeface="Roboto Light"/>
            </a:endParaRPr>
          </a:p>
        </p:txBody>
      </p:sp>
      <p:sp>
        <p:nvSpPr>
          <p:cNvPr id="87" name="Google Shape;87;p16"/>
          <p:cNvSpPr txBox="1"/>
          <p:nvPr/>
        </p:nvSpPr>
        <p:spPr>
          <a:xfrm>
            <a:off x="7143800" y="3794462"/>
            <a:ext cx="19281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Roboto"/>
                <a:ea typeface="Roboto"/>
                <a:cs typeface="Roboto"/>
                <a:sym typeface="Roboto"/>
              </a:rPr>
              <a:t>Figure 2</a:t>
            </a:r>
            <a:r>
              <a:rPr lang="en" sz="1100">
                <a:latin typeface="Roboto Light"/>
                <a:ea typeface="Roboto Light"/>
                <a:cs typeface="Roboto Light"/>
                <a:sym typeface="Roboto Light"/>
              </a:rPr>
              <a:t>: Electromagnetic Flux Field</a:t>
            </a:r>
            <a:endParaRPr sz="1100">
              <a:latin typeface="Roboto Light"/>
              <a:ea typeface="Roboto Light"/>
              <a:cs typeface="Roboto Light"/>
              <a:sym typeface="Roboto Light"/>
            </a:endParaRPr>
          </a:p>
        </p:txBody>
      </p:sp>
      <p:pic>
        <p:nvPicPr>
          <p:cNvPr id="88" name="Google Shape;88;p16"/>
          <p:cNvPicPr preferRelativeResize="0"/>
          <p:nvPr/>
        </p:nvPicPr>
        <p:blipFill>
          <a:blip r:embed="rId4">
            <a:alphaModFix/>
          </a:blip>
          <a:stretch>
            <a:fillRect/>
          </a:stretch>
        </p:blipFill>
        <p:spPr>
          <a:xfrm>
            <a:off x="7317887" y="2501113"/>
            <a:ext cx="1518325" cy="101221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2"/>
        <p:cNvGrpSpPr/>
        <p:nvPr/>
      </p:nvGrpSpPr>
      <p:grpSpPr>
        <a:xfrm>
          <a:off x="0" y="0"/>
          <a:ext cx="0" cy="0"/>
          <a:chOff x="0" y="0"/>
          <a:chExt cx="0" cy="0"/>
        </a:xfrm>
      </p:grpSpPr>
      <p:sp>
        <p:nvSpPr>
          <p:cNvPr id="93" name="Google Shape;93;p17"/>
          <p:cNvSpPr txBox="1">
            <a:spLocks noGrp="1"/>
          </p:cNvSpPr>
          <p:nvPr>
            <p:ph type="body" idx="1"/>
          </p:nvPr>
        </p:nvSpPr>
        <p:spPr>
          <a:xfrm>
            <a:off x="301080" y="847675"/>
            <a:ext cx="8709000" cy="3416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5"/>
                </a:solidFill>
                <a:latin typeface="Roboto Slab"/>
                <a:ea typeface="Roboto Slab"/>
                <a:cs typeface="Roboto Slab"/>
                <a:sym typeface="Roboto Slab"/>
              </a:rPr>
              <a:t>Halbach Arrays</a:t>
            </a:r>
            <a:endParaRPr sz="1400">
              <a:solidFill>
                <a:schemeClr val="accent5"/>
              </a:solidFill>
              <a:latin typeface="Roboto Slab"/>
              <a:ea typeface="Roboto Slab"/>
              <a:cs typeface="Roboto Slab"/>
              <a:sym typeface="Roboto Slab"/>
            </a:endParaRPr>
          </a:p>
          <a:p>
            <a:pPr marL="0" lvl="0" indent="0" algn="l" rtl="0">
              <a:spcBef>
                <a:spcPts val="1600"/>
              </a:spcBef>
              <a:spcAft>
                <a:spcPts val="0"/>
              </a:spcAft>
              <a:buNone/>
            </a:pPr>
            <a:r>
              <a:rPr lang="en" sz="1400">
                <a:solidFill>
                  <a:srgbClr val="000000"/>
                </a:solidFill>
                <a:latin typeface="Roboto"/>
                <a:ea typeface="Roboto"/>
                <a:cs typeface="Roboto"/>
                <a:sym typeface="Roboto"/>
              </a:rPr>
              <a:t>Advantages</a:t>
            </a:r>
            <a:endParaRPr sz="1400">
              <a:solidFill>
                <a:srgbClr val="000000"/>
              </a:solidFill>
              <a:latin typeface="Roboto Light"/>
              <a:ea typeface="Roboto Light"/>
              <a:cs typeface="Roboto Light"/>
              <a:sym typeface="Roboto Light"/>
            </a:endParaRPr>
          </a:p>
          <a:p>
            <a:pPr marL="457200" lvl="0" indent="-311150" algn="l" rtl="0">
              <a:lnSpc>
                <a:spcPct val="100000"/>
              </a:lnSpc>
              <a:spcBef>
                <a:spcPts val="0"/>
              </a:spcBef>
              <a:spcAft>
                <a:spcPts val="0"/>
              </a:spcAft>
              <a:buClr>
                <a:srgbClr val="000000"/>
              </a:buClr>
              <a:buSzPts val="1300"/>
              <a:buFont typeface="Roboto Light"/>
              <a:buChar char="●"/>
            </a:pPr>
            <a:r>
              <a:rPr lang="en" sz="1300">
                <a:solidFill>
                  <a:srgbClr val="000000"/>
                </a:solidFill>
                <a:latin typeface="Roboto Light"/>
                <a:ea typeface="Roboto Light"/>
                <a:cs typeface="Roboto Light"/>
                <a:sym typeface="Roboto Light"/>
              </a:rPr>
              <a:t>The most obvious benefit of a Halbach-style Array is that </a:t>
            </a:r>
            <a:r>
              <a:rPr lang="en" sz="1300" b="1">
                <a:solidFill>
                  <a:srgbClr val="434343"/>
                </a:solidFill>
                <a:latin typeface="Roboto"/>
                <a:ea typeface="Roboto"/>
                <a:cs typeface="Roboto"/>
                <a:sym typeface="Roboto"/>
              </a:rPr>
              <a:t>the field produced is very strong</a:t>
            </a:r>
            <a:r>
              <a:rPr lang="en" sz="1300">
                <a:solidFill>
                  <a:srgbClr val="000000"/>
                </a:solidFill>
                <a:latin typeface="Roboto Light"/>
                <a:ea typeface="Roboto Light"/>
                <a:cs typeface="Roboto Light"/>
                <a:sym typeface="Roboto Light"/>
              </a:rPr>
              <a:t> when compared to other arrays having the same amount of the </a:t>
            </a:r>
            <a:r>
              <a:rPr lang="en" sz="1300">
                <a:solidFill>
                  <a:srgbClr val="000000"/>
                </a:solidFill>
                <a:uFill>
                  <a:noFill/>
                </a:uFill>
                <a:latin typeface="Roboto Light"/>
                <a:ea typeface="Roboto Light"/>
                <a:cs typeface="Roboto Light"/>
                <a:sym typeface="Roboto Light"/>
                <a:hlinkClick r:id="rId3"/>
              </a:rPr>
              <a:t>magnet alloy</a:t>
            </a:r>
            <a:r>
              <a:rPr lang="en" sz="1300">
                <a:solidFill>
                  <a:srgbClr val="000000"/>
                </a:solidFill>
                <a:latin typeface="Roboto Light"/>
                <a:ea typeface="Roboto Light"/>
                <a:cs typeface="Roboto Light"/>
                <a:sym typeface="Roboto Light"/>
              </a:rPr>
              <a:t>. The arrangement essentially </a:t>
            </a:r>
            <a:r>
              <a:rPr lang="en" sz="1300" b="1">
                <a:solidFill>
                  <a:srgbClr val="434343"/>
                </a:solidFill>
                <a:latin typeface="Roboto"/>
                <a:ea typeface="Roboto"/>
                <a:cs typeface="Roboto"/>
                <a:sym typeface="Roboto"/>
              </a:rPr>
              <a:t>increases the efficiency</a:t>
            </a:r>
            <a:r>
              <a:rPr lang="en" sz="1300">
                <a:solidFill>
                  <a:srgbClr val="000000"/>
                </a:solidFill>
                <a:latin typeface="Roboto Light"/>
                <a:ea typeface="Roboto Light"/>
                <a:cs typeface="Roboto Light"/>
                <a:sym typeface="Roboto Light"/>
              </a:rPr>
              <a:t> of the magnetic circuit. </a:t>
            </a:r>
            <a:endParaRPr sz="1300">
              <a:solidFill>
                <a:srgbClr val="000000"/>
              </a:solidFill>
              <a:latin typeface="Roboto Light"/>
              <a:ea typeface="Roboto Light"/>
              <a:cs typeface="Roboto Light"/>
              <a:sym typeface="Roboto Light"/>
            </a:endParaRPr>
          </a:p>
          <a:p>
            <a:pPr marL="914400" lvl="1" indent="-311150" algn="l" rtl="0">
              <a:lnSpc>
                <a:spcPct val="100000"/>
              </a:lnSpc>
              <a:spcBef>
                <a:spcPts val="0"/>
              </a:spcBef>
              <a:spcAft>
                <a:spcPts val="0"/>
              </a:spcAft>
              <a:buClr>
                <a:schemeClr val="accent5"/>
              </a:buClr>
              <a:buSzPts val="1300"/>
              <a:buFont typeface="Roboto"/>
              <a:buChar char="○"/>
            </a:pPr>
            <a:r>
              <a:rPr lang="en" sz="1300">
                <a:solidFill>
                  <a:srgbClr val="000000"/>
                </a:solidFill>
                <a:latin typeface="Roboto Light"/>
                <a:ea typeface="Roboto Light"/>
                <a:cs typeface="Roboto Light"/>
                <a:sym typeface="Roboto Light"/>
              </a:rPr>
              <a:t>The by-product of the design is that there is only one working surface or “working face.”  The one working-face, where the magnetic field resides, is very strong; and the non-working face has essentially no field.  In essence, the magnetic field, which would normally be present on the non-working face, is rerouted to the working-face. </a:t>
            </a:r>
            <a:endParaRPr sz="1300">
              <a:solidFill>
                <a:srgbClr val="000000"/>
              </a:solidFill>
              <a:latin typeface="Roboto Light"/>
              <a:ea typeface="Roboto Light"/>
              <a:cs typeface="Roboto Light"/>
              <a:sym typeface="Roboto Light"/>
            </a:endParaRPr>
          </a:p>
          <a:p>
            <a:pPr marL="0" lvl="0" indent="0" algn="l" rtl="0">
              <a:lnSpc>
                <a:spcPct val="100000"/>
              </a:lnSpc>
              <a:spcBef>
                <a:spcPts val="1000"/>
              </a:spcBef>
              <a:spcAft>
                <a:spcPts val="0"/>
              </a:spcAft>
              <a:buNone/>
            </a:pPr>
            <a:r>
              <a:rPr lang="en" sz="1400">
                <a:solidFill>
                  <a:srgbClr val="000000"/>
                </a:solidFill>
                <a:latin typeface="Roboto"/>
                <a:ea typeface="Roboto"/>
                <a:cs typeface="Roboto"/>
                <a:sym typeface="Roboto"/>
              </a:rPr>
              <a:t>Disadvantages</a:t>
            </a:r>
            <a:endParaRPr sz="1200">
              <a:solidFill>
                <a:srgbClr val="000000"/>
              </a:solidFill>
              <a:latin typeface="Roboto"/>
              <a:ea typeface="Roboto"/>
              <a:cs typeface="Roboto"/>
              <a:sym typeface="Roboto"/>
            </a:endParaRPr>
          </a:p>
          <a:p>
            <a:pPr marL="457200" lvl="0" indent="-311150" algn="l" rtl="0">
              <a:lnSpc>
                <a:spcPct val="100000"/>
              </a:lnSpc>
              <a:spcBef>
                <a:spcPts val="1000"/>
              </a:spcBef>
              <a:spcAft>
                <a:spcPts val="0"/>
              </a:spcAft>
              <a:buClr>
                <a:srgbClr val="000000"/>
              </a:buClr>
              <a:buSzPts val="1300"/>
              <a:buFont typeface="Roboto Light"/>
              <a:buChar char="●"/>
            </a:pPr>
            <a:r>
              <a:rPr lang="en" sz="1300">
                <a:solidFill>
                  <a:srgbClr val="000000"/>
                </a:solidFill>
                <a:latin typeface="Roboto Light"/>
                <a:ea typeface="Roboto Light"/>
                <a:cs typeface="Roboto Light"/>
                <a:sym typeface="Roboto Light"/>
              </a:rPr>
              <a:t>The primary disadvantage of the Halbach Array geometry is that it is difficult </a:t>
            </a:r>
            <a:endParaRPr sz="1300">
              <a:solidFill>
                <a:srgbClr val="000000"/>
              </a:solidFill>
              <a:latin typeface="Roboto Light"/>
              <a:ea typeface="Roboto Light"/>
              <a:cs typeface="Roboto Light"/>
              <a:sym typeface="Roboto Light"/>
            </a:endParaRPr>
          </a:p>
          <a:p>
            <a:pPr marL="457200" lvl="0" indent="0" algn="l" rtl="0">
              <a:lnSpc>
                <a:spcPct val="100000"/>
              </a:lnSpc>
              <a:spcBef>
                <a:spcPts val="0"/>
              </a:spcBef>
              <a:spcAft>
                <a:spcPts val="0"/>
              </a:spcAft>
              <a:buNone/>
            </a:pPr>
            <a:r>
              <a:rPr lang="en" sz="1300">
                <a:solidFill>
                  <a:srgbClr val="000000"/>
                </a:solidFill>
                <a:latin typeface="Roboto Light"/>
                <a:ea typeface="Roboto Light"/>
                <a:cs typeface="Roboto Light"/>
                <a:sym typeface="Roboto Light"/>
              </a:rPr>
              <a:t>to put together, resulting in potentially higher manufacturing costs than other </a:t>
            </a:r>
            <a:endParaRPr sz="1300">
              <a:solidFill>
                <a:srgbClr val="000000"/>
              </a:solidFill>
              <a:latin typeface="Roboto Light"/>
              <a:ea typeface="Roboto Light"/>
              <a:cs typeface="Roboto Light"/>
              <a:sym typeface="Roboto Light"/>
            </a:endParaRPr>
          </a:p>
          <a:p>
            <a:pPr marL="457200" lvl="0" indent="0" algn="l" rtl="0">
              <a:lnSpc>
                <a:spcPct val="100000"/>
              </a:lnSpc>
              <a:spcBef>
                <a:spcPts val="0"/>
              </a:spcBef>
              <a:spcAft>
                <a:spcPts val="0"/>
              </a:spcAft>
              <a:buNone/>
            </a:pPr>
            <a:r>
              <a:rPr lang="en" sz="1300">
                <a:solidFill>
                  <a:srgbClr val="000000"/>
                </a:solidFill>
                <a:latin typeface="Roboto Light"/>
                <a:ea typeface="Roboto Light"/>
                <a:cs typeface="Roboto Light"/>
                <a:sym typeface="Roboto Light"/>
              </a:rPr>
              <a:t>potential solutions.  This is because all of the magnet elements are repelling</a:t>
            </a:r>
            <a:endParaRPr sz="1300">
              <a:solidFill>
                <a:srgbClr val="000000"/>
              </a:solidFill>
              <a:latin typeface="Roboto Light"/>
              <a:ea typeface="Roboto Light"/>
              <a:cs typeface="Roboto Light"/>
              <a:sym typeface="Roboto Light"/>
            </a:endParaRPr>
          </a:p>
          <a:p>
            <a:pPr marL="457200" lvl="0" indent="0" algn="l" rtl="0">
              <a:lnSpc>
                <a:spcPct val="100000"/>
              </a:lnSpc>
              <a:spcBef>
                <a:spcPts val="0"/>
              </a:spcBef>
              <a:spcAft>
                <a:spcPts val="0"/>
              </a:spcAft>
              <a:buNone/>
            </a:pPr>
            <a:r>
              <a:rPr lang="en" sz="1300">
                <a:solidFill>
                  <a:srgbClr val="000000"/>
                </a:solidFill>
                <a:latin typeface="Roboto Light"/>
                <a:ea typeface="Roboto Light"/>
                <a:cs typeface="Roboto Light"/>
                <a:sym typeface="Roboto Light"/>
              </a:rPr>
              <a:t>each other in a Halbach Array. This can create a variety of assembly issues</a:t>
            </a:r>
            <a:endParaRPr sz="1300">
              <a:solidFill>
                <a:srgbClr val="000000"/>
              </a:solidFill>
              <a:latin typeface="Roboto Light"/>
              <a:ea typeface="Roboto Light"/>
              <a:cs typeface="Roboto Light"/>
              <a:sym typeface="Roboto Light"/>
            </a:endParaRPr>
          </a:p>
          <a:p>
            <a:pPr marL="457200" lvl="0" indent="0" algn="l" rtl="0">
              <a:lnSpc>
                <a:spcPct val="100000"/>
              </a:lnSpc>
              <a:spcBef>
                <a:spcPts val="0"/>
              </a:spcBef>
              <a:spcAft>
                <a:spcPts val="0"/>
              </a:spcAft>
              <a:buNone/>
            </a:pPr>
            <a:r>
              <a:rPr lang="en" sz="1300">
                <a:solidFill>
                  <a:srgbClr val="000000"/>
                </a:solidFill>
                <a:latin typeface="Roboto Light"/>
                <a:ea typeface="Roboto Light"/>
                <a:cs typeface="Roboto Light"/>
                <a:sym typeface="Roboto Light"/>
              </a:rPr>
              <a:t>like ensuring that the assembly will “hold together” during its use.</a:t>
            </a:r>
            <a:endParaRPr sz="1300">
              <a:solidFill>
                <a:srgbClr val="000000"/>
              </a:solidFill>
              <a:latin typeface="Roboto Light"/>
              <a:ea typeface="Roboto Light"/>
              <a:cs typeface="Roboto Light"/>
              <a:sym typeface="Roboto Light"/>
            </a:endParaRPr>
          </a:p>
          <a:p>
            <a:pPr marL="0" lvl="0" indent="0" algn="l" rtl="0">
              <a:lnSpc>
                <a:spcPct val="100000"/>
              </a:lnSpc>
              <a:spcBef>
                <a:spcPts val="0"/>
              </a:spcBef>
              <a:spcAft>
                <a:spcPts val="0"/>
              </a:spcAft>
              <a:buNone/>
            </a:pPr>
            <a:endParaRPr>
              <a:solidFill>
                <a:srgbClr val="000000"/>
              </a:solidFill>
              <a:latin typeface="Roboto Medium"/>
              <a:ea typeface="Roboto Medium"/>
              <a:cs typeface="Roboto Medium"/>
              <a:sym typeface="Roboto Medium"/>
            </a:endParaRPr>
          </a:p>
          <a:p>
            <a:pPr marL="0" lvl="0" indent="0" algn="l" rtl="0">
              <a:lnSpc>
                <a:spcPct val="100000"/>
              </a:lnSpc>
              <a:spcBef>
                <a:spcPts val="0"/>
              </a:spcBef>
              <a:spcAft>
                <a:spcPts val="0"/>
              </a:spcAft>
              <a:buNone/>
            </a:pPr>
            <a:endParaRPr sz="1300">
              <a:solidFill>
                <a:srgbClr val="000000"/>
              </a:solidFill>
              <a:latin typeface="Roboto Light"/>
              <a:ea typeface="Roboto Light"/>
              <a:cs typeface="Roboto Light"/>
              <a:sym typeface="Roboto Light"/>
            </a:endParaRPr>
          </a:p>
        </p:txBody>
      </p:sp>
      <p:grpSp>
        <p:nvGrpSpPr>
          <p:cNvPr id="96" name="Google Shape;96;p17"/>
          <p:cNvGrpSpPr/>
          <p:nvPr/>
        </p:nvGrpSpPr>
        <p:grpSpPr>
          <a:xfrm>
            <a:off x="6400859" y="911801"/>
            <a:ext cx="2439886" cy="545772"/>
            <a:chOff x="5169497" y="5951990"/>
            <a:chExt cx="1685935" cy="337897"/>
          </a:xfrm>
        </p:grpSpPr>
        <p:grpSp>
          <p:nvGrpSpPr>
            <p:cNvPr id="97" name="Google Shape;97;p17"/>
            <p:cNvGrpSpPr/>
            <p:nvPr/>
          </p:nvGrpSpPr>
          <p:grpSpPr>
            <a:xfrm rot="10800000">
              <a:off x="5503784" y="5955605"/>
              <a:ext cx="337915" cy="330664"/>
              <a:chOff x="-714575" y="1132000"/>
              <a:chExt cx="438600" cy="410100"/>
            </a:xfrm>
          </p:grpSpPr>
          <p:sp>
            <p:nvSpPr>
              <p:cNvPr id="98" name="Google Shape;98;p17"/>
              <p:cNvSpPr/>
              <p:nvPr/>
            </p:nvSpPr>
            <p:spPr>
              <a:xfrm>
                <a:off x="-714575" y="1132000"/>
                <a:ext cx="438600" cy="410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7"/>
              <p:cNvSpPr/>
              <p:nvPr/>
            </p:nvSpPr>
            <p:spPr>
              <a:xfrm>
                <a:off x="-646490" y="1209700"/>
                <a:ext cx="333000" cy="254700"/>
              </a:xfrm>
              <a:prstGeom prst="rightArrow">
                <a:avLst>
                  <a:gd name="adj1" fmla="val 50000"/>
                  <a:gd name="adj2" fmla="val 50000"/>
                </a:avLst>
              </a:prstGeom>
              <a:solidFill>
                <a:srgbClr val="4DD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0;p17"/>
            <p:cNvGrpSpPr/>
            <p:nvPr/>
          </p:nvGrpSpPr>
          <p:grpSpPr>
            <a:xfrm rot="5400000">
              <a:off x="5845336" y="5951976"/>
              <a:ext cx="330656" cy="337922"/>
              <a:chOff x="-714575" y="1132000"/>
              <a:chExt cx="438600" cy="410100"/>
            </a:xfrm>
          </p:grpSpPr>
          <p:sp>
            <p:nvSpPr>
              <p:cNvPr id="101" name="Google Shape;101;p17"/>
              <p:cNvSpPr/>
              <p:nvPr/>
            </p:nvSpPr>
            <p:spPr>
              <a:xfrm>
                <a:off x="-714575" y="1132000"/>
                <a:ext cx="438600" cy="410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7"/>
              <p:cNvSpPr/>
              <p:nvPr/>
            </p:nvSpPr>
            <p:spPr>
              <a:xfrm>
                <a:off x="-646490" y="1209700"/>
                <a:ext cx="333000" cy="254700"/>
              </a:xfrm>
              <a:prstGeom prst="rightArrow">
                <a:avLst>
                  <a:gd name="adj1" fmla="val 50000"/>
                  <a:gd name="adj2" fmla="val 50000"/>
                </a:avLst>
              </a:prstGeom>
              <a:solidFill>
                <a:srgbClr val="4DD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3;p17"/>
            <p:cNvGrpSpPr/>
            <p:nvPr/>
          </p:nvGrpSpPr>
          <p:grpSpPr>
            <a:xfrm>
              <a:off x="6179608" y="5955605"/>
              <a:ext cx="337915" cy="330664"/>
              <a:chOff x="-714575" y="1132000"/>
              <a:chExt cx="438600" cy="410100"/>
            </a:xfrm>
          </p:grpSpPr>
          <p:sp>
            <p:nvSpPr>
              <p:cNvPr id="104" name="Google Shape;104;p17"/>
              <p:cNvSpPr/>
              <p:nvPr/>
            </p:nvSpPr>
            <p:spPr>
              <a:xfrm>
                <a:off x="-714575" y="1132000"/>
                <a:ext cx="438600" cy="410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7"/>
              <p:cNvSpPr/>
              <p:nvPr/>
            </p:nvSpPr>
            <p:spPr>
              <a:xfrm>
                <a:off x="-646490" y="1209700"/>
                <a:ext cx="333000" cy="254700"/>
              </a:xfrm>
              <a:prstGeom prst="rightArrow">
                <a:avLst>
                  <a:gd name="adj1" fmla="val 50000"/>
                  <a:gd name="adj2" fmla="val 50000"/>
                </a:avLst>
              </a:prstGeom>
              <a:solidFill>
                <a:srgbClr val="4DD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106;p17"/>
            <p:cNvGrpSpPr/>
            <p:nvPr/>
          </p:nvGrpSpPr>
          <p:grpSpPr>
            <a:xfrm rot="-5400000">
              <a:off x="6521143" y="5951974"/>
              <a:ext cx="330656" cy="337922"/>
              <a:chOff x="-714575" y="1132000"/>
              <a:chExt cx="438600" cy="410100"/>
            </a:xfrm>
          </p:grpSpPr>
          <p:sp>
            <p:nvSpPr>
              <p:cNvPr id="107" name="Google Shape;107;p17"/>
              <p:cNvSpPr/>
              <p:nvPr/>
            </p:nvSpPr>
            <p:spPr>
              <a:xfrm>
                <a:off x="-714575" y="1132000"/>
                <a:ext cx="438600" cy="410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7"/>
              <p:cNvSpPr/>
              <p:nvPr/>
            </p:nvSpPr>
            <p:spPr>
              <a:xfrm>
                <a:off x="-646490" y="1209700"/>
                <a:ext cx="333000" cy="254700"/>
              </a:xfrm>
              <a:prstGeom prst="rightArrow">
                <a:avLst>
                  <a:gd name="adj1" fmla="val 50000"/>
                  <a:gd name="adj2" fmla="val 50000"/>
                </a:avLst>
              </a:prstGeom>
              <a:solidFill>
                <a:srgbClr val="4DD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 name="Google Shape;109;p17"/>
            <p:cNvGrpSpPr/>
            <p:nvPr/>
          </p:nvGrpSpPr>
          <p:grpSpPr>
            <a:xfrm rot="-5400446">
              <a:off x="5165902" y="5955607"/>
              <a:ext cx="337897" cy="330664"/>
              <a:chOff x="-714575" y="1132000"/>
              <a:chExt cx="438600" cy="410100"/>
            </a:xfrm>
          </p:grpSpPr>
          <p:sp>
            <p:nvSpPr>
              <p:cNvPr id="110" name="Google Shape;110;p17"/>
              <p:cNvSpPr/>
              <p:nvPr/>
            </p:nvSpPr>
            <p:spPr>
              <a:xfrm>
                <a:off x="-714575" y="1132000"/>
                <a:ext cx="438600" cy="410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7"/>
              <p:cNvSpPr/>
              <p:nvPr/>
            </p:nvSpPr>
            <p:spPr>
              <a:xfrm>
                <a:off x="-646490" y="1209700"/>
                <a:ext cx="333000" cy="254700"/>
              </a:xfrm>
              <a:prstGeom prst="rightArrow">
                <a:avLst>
                  <a:gd name="adj1" fmla="val 50000"/>
                  <a:gd name="adj2" fmla="val 50000"/>
                </a:avLst>
              </a:prstGeom>
              <a:solidFill>
                <a:srgbClr val="4DD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12" name="Google Shape;112;p17"/>
          <p:cNvPicPr preferRelativeResize="0"/>
          <p:nvPr/>
        </p:nvPicPr>
        <p:blipFill>
          <a:blip r:embed="rId4">
            <a:alphaModFix/>
          </a:blip>
          <a:stretch>
            <a:fillRect/>
          </a:stretch>
        </p:blipFill>
        <p:spPr>
          <a:xfrm>
            <a:off x="6500215" y="2961875"/>
            <a:ext cx="2531773" cy="1239165"/>
          </a:xfrm>
          <a:prstGeom prst="rect">
            <a:avLst/>
          </a:prstGeom>
          <a:noFill/>
          <a:ln>
            <a:noFill/>
          </a:ln>
        </p:spPr>
      </p:pic>
      <p:sp>
        <p:nvSpPr>
          <p:cNvPr id="113" name="Google Shape;113;p17"/>
          <p:cNvSpPr txBox="1"/>
          <p:nvPr/>
        </p:nvSpPr>
        <p:spPr>
          <a:xfrm>
            <a:off x="6431821" y="4147034"/>
            <a:ext cx="2376900" cy="22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uFill>
                  <a:noFill/>
                </a:uFill>
                <a:latin typeface="Roboto"/>
                <a:ea typeface="Roboto"/>
                <a:cs typeface="Roboto"/>
                <a:sym typeface="Roboto"/>
                <a:hlinkClick r:id="rId5"/>
              </a:rPr>
              <a:t>https://quickfield.com/advanced/halbach_array.htm</a:t>
            </a:r>
            <a:endParaRPr sz="600">
              <a:latin typeface="Roboto"/>
              <a:ea typeface="Roboto"/>
              <a:cs typeface="Roboto"/>
              <a:sym typeface="Roboto"/>
            </a:endParaRPr>
          </a:p>
        </p:txBody>
      </p:sp>
      <p:sp>
        <p:nvSpPr>
          <p:cNvPr id="114" name="Google Shape;114;p17"/>
          <p:cNvSpPr txBox="1"/>
          <p:nvPr/>
        </p:nvSpPr>
        <p:spPr>
          <a:xfrm>
            <a:off x="6398555" y="4279270"/>
            <a:ext cx="28806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Roboto"/>
                <a:ea typeface="Roboto"/>
                <a:cs typeface="Roboto"/>
                <a:sym typeface="Roboto"/>
              </a:rPr>
              <a:t>Figure 4</a:t>
            </a:r>
            <a:r>
              <a:rPr lang="en" sz="1100">
                <a:latin typeface="Roboto Light"/>
                <a:ea typeface="Roboto Light"/>
                <a:cs typeface="Roboto Light"/>
                <a:sym typeface="Roboto Light"/>
              </a:rPr>
              <a:t>: Magnetic Flux in Halbach Arrays</a:t>
            </a:r>
            <a:endParaRPr sz="1100">
              <a:latin typeface="Roboto Light"/>
              <a:ea typeface="Roboto Light"/>
              <a:cs typeface="Roboto Light"/>
              <a:sym typeface="Roboto Light"/>
            </a:endParaRPr>
          </a:p>
        </p:txBody>
      </p:sp>
      <p:sp>
        <p:nvSpPr>
          <p:cNvPr id="115" name="Google Shape;115;p17"/>
          <p:cNvSpPr txBox="1"/>
          <p:nvPr/>
        </p:nvSpPr>
        <p:spPr>
          <a:xfrm>
            <a:off x="6398550" y="1313039"/>
            <a:ext cx="28050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Roboto"/>
                <a:ea typeface="Roboto"/>
                <a:cs typeface="Roboto"/>
                <a:sym typeface="Roboto"/>
              </a:rPr>
              <a:t>Figure 3</a:t>
            </a:r>
            <a:r>
              <a:rPr lang="en" sz="1100">
                <a:latin typeface="Roboto Light"/>
                <a:ea typeface="Roboto Light"/>
                <a:cs typeface="Roboto Light"/>
                <a:sym typeface="Roboto Light"/>
              </a:rPr>
              <a:t>: Halbach Array Arrangement</a:t>
            </a:r>
            <a:endParaRPr sz="1100">
              <a:latin typeface="Roboto Light"/>
              <a:ea typeface="Roboto Light"/>
              <a:cs typeface="Roboto Light"/>
              <a:sym typeface="Roboto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9"/>
        <p:cNvGrpSpPr/>
        <p:nvPr/>
      </p:nvGrpSpPr>
      <p:grpSpPr>
        <a:xfrm>
          <a:off x="0" y="0"/>
          <a:ext cx="0" cy="0"/>
          <a:chOff x="0" y="0"/>
          <a:chExt cx="0" cy="0"/>
        </a:xfrm>
      </p:grpSpPr>
      <p:sp>
        <p:nvSpPr>
          <p:cNvPr id="120" name="Google Shape;120;p18"/>
          <p:cNvSpPr txBox="1">
            <a:spLocks noGrp="1"/>
          </p:cNvSpPr>
          <p:nvPr>
            <p:ph type="body" idx="1"/>
          </p:nvPr>
        </p:nvSpPr>
        <p:spPr>
          <a:xfrm>
            <a:off x="311700" y="1000075"/>
            <a:ext cx="72612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5"/>
                </a:solidFill>
                <a:latin typeface="Roboto Slab"/>
                <a:ea typeface="Roboto Slab"/>
                <a:cs typeface="Roboto Slab"/>
                <a:sym typeface="Roboto Slab"/>
              </a:rPr>
              <a:t>Medical Effects</a:t>
            </a:r>
            <a:endParaRPr sz="1400">
              <a:solidFill>
                <a:schemeClr val="accent5"/>
              </a:solidFill>
              <a:latin typeface="Roboto Slab"/>
              <a:ea typeface="Roboto Slab"/>
              <a:cs typeface="Roboto Slab"/>
              <a:sym typeface="Roboto Slab"/>
            </a:endParaRPr>
          </a:p>
          <a:p>
            <a:pPr marL="0" lvl="0" indent="0" algn="l" rtl="0">
              <a:lnSpc>
                <a:spcPct val="100000"/>
              </a:lnSpc>
              <a:spcBef>
                <a:spcPts val="1600"/>
              </a:spcBef>
              <a:spcAft>
                <a:spcPts val="0"/>
              </a:spcAft>
              <a:buClr>
                <a:srgbClr val="000000"/>
              </a:buClr>
              <a:buSzPts val="1100"/>
              <a:buFont typeface="Arial"/>
              <a:buNone/>
            </a:pPr>
            <a:r>
              <a:rPr lang="en" sz="1400">
                <a:solidFill>
                  <a:schemeClr val="accent5"/>
                </a:solidFill>
                <a:latin typeface="Roboto Medium"/>
                <a:ea typeface="Roboto Medium"/>
                <a:cs typeface="Roboto Medium"/>
                <a:sym typeface="Roboto Medium"/>
              </a:rPr>
              <a:t>Doctors Opinions:</a:t>
            </a:r>
            <a:r>
              <a:rPr lang="en" sz="1400">
                <a:solidFill>
                  <a:srgbClr val="434343"/>
                </a:solidFill>
                <a:latin typeface="Roboto Light"/>
                <a:ea typeface="Roboto Light"/>
                <a:cs typeface="Roboto Light"/>
                <a:sym typeface="Roboto Light"/>
              </a:rPr>
              <a:t> An </a:t>
            </a:r>
            <a:r>
              <a:rPr lang="en" sz="1400" b="1">
                <a:solidFill>
                  <a:srgbClr val="434343"/>
                </a:solidFill>
                <a:latin typeface="Roboto"/>
                <a:ea typeface="Roboto"/>
                <a:cs typeface="Roboto"/>
                <a:sym typeface="Roboto"/>
              </a:rPr>
              <a:t>orthopedic doctor</a:t>
            </a:r>
            <a:r>
              <a:rPr lang="en" sz="1400">
                <a:solidFill>
                  <a:srgbClr val="434343"/>
                </a:solidFill>
                <a:latin typeface="Roboto Light"/>
                <a:ea typeface="Roboto Light"/>
                <a:cs typeface="Roboto Light"/>
                <a:sym typeface="Roboto Light"/>
              </a:rPr>
              <a:t> and a </a:t>
            </a:r>
            <a:r>
              <a:rPr lang="en" sz="1400" b="1">
                <a:solidFill>
                  <a:srgbClr val="434343"/>
                </a:solidFill>
                <a:latin typeface="Roboto"/>
                <a:ea typeface="Roboto"/>
                <a:cs typeface="Roboto"/>
                <a:sym typeface="Roboto"/>
              </a:rPr>
              <a:t>physiotherapist</a:t>
            </a:r>
            <a:r>
              <a:rPr lang="en" sz="1400">
                <a:solidFill>
                  <a:srgbClr val="434343"/>
                </a:solidFill>
                <a:latin typeface="Roboto Light"/>
                <a:ea typeface="Roboto Light"/>
                <a:cs typeface="Roboto Light"/>
                <a:sym typeface="Roboto Light"/>
              </a:rPr>
              <a:t> were reached out to and asked for their opinions </a:t>
            </a:r>
            <a:endParaRPr sz="1300">
              <a:solidFill>
                <a:srgbClr val="434343"/>
              </a:solidFill>
              <a:latin typeface="Roboto"/>
              <a:ea typeface="Roboto"/>
              <a:cs typeface="Roboto"/>
              <a:sym typeface="Roboto"/>
            </a:endParaRPr>
          </a:p>
          <a:p>
            <a:pPr marL="914400" lvl="1" indent="-311150" algn="l" rtl="0">
              <a:lnSpc>
                <a:spcPct val="100000"/>
              </a:lnSpc>
              <a:spcBef>
                <a:spcPts val="0"/>
              </a:spcBef>
              <a:spcAft>
                <a:spcPts val="0"/>
              </a:spcAft>
              <a:buClr>
                <a:schemeClr val="accent5"/>
              </a:buClr>
              <a:buSzPts val="1300"/>
              <a:buFont typeface="Roboto Light"/>
              <a:buChar char="○"/>
            </a:pPr>
            <a:r>
              <a:rPr lang="en" sz="1300">
                <a:solidFill>
                  <a:srgbClr val="434343"/>
                </a:solidFill>
                <a:latin typeface="Roboto Light"/>
                <a:ea typeface="Roboto Light"/>
                <a:cs typeface="Roboto Light"/>
                <a:sym typeface="Roboto Light"/>
              </a:rPr>
              <a:t>Magnets have no found medical effects on the body</a:t>
            </a:r>
            <a:endParaRPr sz="1300">
              <a:solidFill>
                <a:srgbClr val="434343"/>
              </a:solidFill>
              <a:latin typeface="Roboto Light"/>
              <a:ea typeface="Roboto Light"/>
              <a:cs typeface="Roboto Light"/>
              <a:sym typeface="Roboto Light"/>
            </a:endParaRPr>
          </a:p>
          <a:p>
            <a:pPr marL="914400" lvl="1" indent="-311150" algn="l" rtl="0">
              <a:lnSpc>
                <a:spcPct val="100000"/>
              </a:lnSpc>
              <a:spcBef>
                <a:spcPts val="0"/>
              </a:spcBef>
              <a:spcAft>
                <a:spcPts val="0"/>
              </a:spcAft>
              <a:buClr>
                <a:schemeClr val="accent5"/>
              </a:buClr>
              <a:buSzPts val="1300"/>
              <a:buFont typeface="Roboto Light"/>
              <a:buChar char="○"/>
            </a:pPr>
            <a:r>
              <a:rPr lang="en" sz="1300">
                <a:solidFill>
                  <a:srgbClr val="434343"/>
                </a:solidFill>
                <a:latin typeface="Roboto Light"/>
                <a:ea typeface="Roboto Light"/>
                <a:cs typeface="Roboto Light"/>
                <a:sym typeface="Roboto Light"/>
              </a:rPr>
              <a:t>Could be effective in distributing weight effectively</a:t>
            </a:r>
            <a:endParaRPr sz="1300">
              <a:solidFill>
                <a:srgbClr val="434343"/>
              </a:solidFill>
              <a:latin typeface="Roboto Light"/>
              <a:ea typeface="Roboto Light"/>
              <a:cs typeface="Roboto Light"/>
              <a:sym typeface="Roboto Light"/>
            </a:endParaRPr>
          </a:p>
          <a:p>
            <a:pPr marL="914400" lvl="1" indent="-311150" algn="l" rtl="0">
              <a:lnSpc>
                <a:spcPct val="100000"/>
              </a:lnSpc>
              <a:spcBef>
                <a:spcPts val="0"/>
              </a:spcBef>
              <a:spcAft>
                <a:spcPts val="0"/>
              </a:spcAft>
              <a:buClr>
                <a:schemeClr val="accent5"/>
              </a:buClr>
              <a:buSzPts val="1300"/>
              <a:buFont typeface="Roboto Light"/>
              <a:buChar char="○"/>
            </a:pPr>
            <a:r>
              <a:rPr lang="en" sz="1300">
                <a:solidFill>
                  <a:srgbClr val="434343"/>
                </a:solidFill>
                <a:latin typeface="Roboto Light"/>
                <a:ea typeface="Roboto Light"/>
                <a:cs typeface="Roboto Light"/>
                <a:sym typeface="Roboto Light"/>
              </a:rPr>
              <a:t>This is a new take on impact absorption with less space used, but more effective</a:t>
            </a:r>
            <a:endParaRPr sz="1300">
              <a:solidFill>
                <a:srgbClr val="434343"/>
              </a:solidFill>
              <a:latin typeface="Roboto Light"/>
              <a:ea typeface="Roboto Light"/>
              <a:cs typeface="Roboto Light"/>
              <a:sym typeface="Roboto Light"/>
            </a:endParaRPr>
          </a:p>
          <a:p>
            <a:pPr marL="0" marR="0" lvl="0" indent="0" algn="l" rtl="0">
              <a:lnSpc>
                <a:spcPct val="100000"/>
              </a:lnSpc>
              <a:spcBef>
                <a:spcPts val="0"/>
              </a:spcBef>
              <a:spcAft>
                <a:spcPts val="0"/>
              </a:spcAft>
              <a:buNone/>
            </a:pPr>
            <a:endParaRPr sz="1400">
              <a:solidFill>
                <a:schemeClr val="accent5"/>
              </a:solidFill>
              <a:latin typeface="Roboto Medium"/>
              <a:ea typeface="Roboto Medium"/>
              <a:cs typeface="Roboto Medium"/>
              <a:sym typeface="Roboto Medium"/>
            </a:endParaRPr>
          </a:p>
          <a:p>
            <a:pPr marL="0" marR="0" lvl="0" indent="0" algn="l" rtl="0">
              <a:lnSpc>
                <a:spcPct val="100000"/>
              </a:lnSpc>
              <a:spcBef>
                <a:spcPts val="0"/>
              </a:spcBef>
              <a:spcAft>
                <a:spcPts val="0"/>
              </a:spcAft>
              <a:buNone/>
            </a:pPr>
            <a:r>
              <a:rPr lang="en" sz="1400">
                <a:solidFill>
                  <a:schemeClr val="accent5"/>
                </a:solidFill>
                <a:latin typeface="Roboto Medium"/>
                <a:ea typeface="Roboto Medium"/>
                <a:cs typeface="Roboto Medium"/>
                <a:sym typeface="Roboto Medium"/>
              </a:rPr>
              <a:t>Medical Studies:</a:t>
            </a:r>
            <a:r>
              <a:rPr lang="en" sz="1400">
                <a:solidFill>
                  <a:srgbClr val="434343"/>
                </a:solidFill>
                <a:latin typeface="Roboto Light"/>
                <a:ea typeface="Roboto Light"/>
                <a:cs typeface="Roboto Light"/>
                <a:sym typeface="Roboto Light"/>
              </a:rPr>
              <a:t> Studies about the effect of magnets on the body</a:t>
            </a:r>
            <a:endParaRPr sz="1300">
              <a:solidFill>
                <a:srgbClr val="434343"/>
              </a:solidFill>
              <a:latin typeface="Roboto"/>
              <a:ea typeface="Roboto"/>
              <a:cs typeface="Roboto"/>
              <a:sym typeface="Roboto"/>
            </a:endParaRPr>
          </a:p>
          <a:p>
            <a:pPr marL="914400" marR="0" lvl="1" indent="-311150" algn="l" rtl="0">
              <a:lnSpc>
                <a:spcPct val="100000"/>
              </a:lnSpc>
              <a:spcBef>
                <a:spcPts val="0"/>
              </a:spcBef>
              <a:spcAft>
                <a:spcPts val="0"/>
              </a:spcAft>
              <a:buClr>
                <a:schemeClr val="accent5"/>
              </a:buClr>
              <a:buSzPts val="1300"/>
              <a:buFont typeface="Roboto"/>
              <a:buChar char="○"/>
            </a:pPr>
            <a:r>
              <a:rPr lang="en" sz="1300">
                <a:solidFill>
                  <a:srgbClr val="434343"/>
                </a:solidFill>
                <a:latin typeface="Roboto Light"/>
                <a:ea typeface="Roboto Light"/>
                <a:cs typeface="Roboto Light"/>
                <a:sym typeface="Roboto Light"/>
              </a:rPr>
              <a:t>No effects were found that show any kind of effect</a:t>
            </a:r>
            <a:endParaRPr sz="1300">
              <a:solidFill>
                <a:srgbClr val="434343"/>
              </a:solidFill>
              <a:latin typeface="Roboto Light"/>
              <a:ea typeface="Roboto Light"/>
              <a:cs typeface="Roboto Light"/>
              <a:sym typeface="Roboto Light"/>
            </a:endParaRPr>
          </a:p>
          <a:p>
            <a:pPr marL="914400" marR="0" lvl="1" indent="-311150" algn="l" rtl="0">
              <a:lnSpc>
                <a:spcPct val="100000"/>
              </a:lnSpc>
              <a:spcBef>
                <a:spcPts val="0"/>
              </a:spcBef>
              <a:spcAft>
                <a:spcPts val="0"/>
              </a:spcAft>
              <a:buClr>
                <a:schemeClr val="accent5"/>
              </a:buClr>
              <a:buSzPts val="1300"/>
              <a:buFont typeface="Roboto Light"/>
              <a:buChar char="○"/>
            </a:pPr>
            <a:r>
              <a:rPr lang="en" sz="1300">
                <a:solidFill>
                  <a:srgbClr val="434343"/>
                </a:solidFill>
                <a:latin typeface="Roboto Light"/>
                <a:ea typeface="Roboto Light"/>
                <a:cs typeface="Roboto Light"/>
                <a:sym typeface="Roboto Light"/>
              </a:rPr>
              <a:t>An unverified idea states that magnets can increase circulation due to the hemoglobin in blood cells</a:t>
            </a:r>
            <a:endParaRPr sz="1300">
              <a:solidFill>
                <a:srgbClr val="434343"/>
              </a:solidFill>
              <a:latin typeface="Roboto Light"/>
              <a:ea typeface="Roboto Light"/>
              <a:cs typeface="Roboto Light"/>
              <a:sym typeface="Roboto Light"/>
            </a:endParaRPr>
          </a:p>
          <a:p>
            <a:pPr marL="0" lvl="0" indent="0" algn="l" rtl="0">
              <a:lnSpc>
                <a:spcPct val="100000"/>
              </a:lnSpc>
              <a:spcBef>
                <a:spcPts val="0"/>
              </a:spcBef>
              <a:spcAft>
                <a:spcPts val="0"/>
              </a:spcAft>
              <a:buNone/>
            </a:pPr>
            <a:endParaRPr sz="1400">
              <a:solidFill>
                <a:schemeClr val="accent5"/>
              </a:solidFill>
              <a:latin typeface="Roboto Medium"/>
              <a:ea typeface="Roboto Medium"/>
              <a:cs typeface="Roboto Medium"/>
              <a:sym typeface="Roboto Medium"/>
            </a:endParaRPr>
          </a:p>
          <a:p>
            <a:pPr marL="0" lvl="0" indent="0" algn="l" rtl="0">
              <a:lnSpc>
                <a:spcPct val="100000"/>
              </a:lnSpc>
              <a:spcBef>
                <a:spcPts val="0"/>
              </a:spcBef>
              <a:spcAft>
                <a:spcPts val="0"/>
              </a:spcAft>
              <a:buNone/>
            </a:pPr>
            <a:r>
              <a:rPr lang="en" sz="1400">
                <a:solidFill>
                  <a:schemeClr val="accent5"/>
                </a:solidFill>
                <a:latin typeface="Roboto Medium"/>
                <a:ea typeface="Roboto Medium"/>
                <a:cs typeface="Roboto Medium"/>
                <a:sym typeface="Roboto Medium"/>
              </a:rPr>
              <a:t>Anatomy and Gait Analysis:</a:t>
            </a:r>
            <a:r>
              <a:rPr lang="en" sz="1400">
                <a:solidFill>
                  <a:srgbClr val="434343"/>
                </a:solidFill>
                <a:latin typeface="Roboto Light"/>
                <a:ea typeface="Roboto Light"/>
                <a:cs typeface="Roboto Light"/>
                <a:sym typeface="Roboto Light"/>
              </a:rPr>
              <a:t> Studying the way the body walks and which area receives the impact</a:t>
            </a:r>
            <a:endParaRPr sz="1300">
              <a:solidFill>
                <a:srgbClr val="434343"/>
              </a:solidFill>
              <a:latin typeface="Roboto"/>
              <a:ea typeface="Roboto"/>
              <a:cs typeface="Roboto"/>
              <a:sym typeface="Roboto"/>
            </a:endParaRPr>
          </a:p>
          <a:p>
            <a:pPr marL="914400" lvl="1" indent="-311150" algn="l" rtl="0">
              <a:lnSpc>
                <a:spcPct val="100000"/>
              </a:lnSpc>
              <a:spcBef>
                <a:spcPts val="0"/>
              </a:spcBef>
              <a:spcAft>
                <a:spcPts val="0"/>
              </a:spcAft>
              <a:buClr>
                <a:schemeClr val="accent5"/>
              </a:buClr>
              <a:buSzPts val="1300"/>
              <a:buFont typeface="Roboto"/>
              <a:buChar char="○"/>
            </a:pPr>
            <a:r>
              <a:rPr lang="en" sz="1300">
                <a:solidFill>
                  <a:srgbClr val="434343"/>
                </a:solidFill>
                <a:latin typeface="Roboto Light"/>
                <a:ea typeface="Roboto Light"/>
                <a:cs typeface="Roboto Light"/>
                <a:sym typeface="Roboto Light"/>
              </a:rPr>
              <a:t>There's 4 stages of walking and none of them place force on the arch (Figure 8)</a:t>
            </a:r>
            <a:endParaRPr sz="1300">
              <a:solidFill>
                <a:srgbClr val="434343"/>
              </a:solidFill>
              <a:latin typeface="Roboto Light"/>
              <a:ea typeface="Roboto Light"/>
              <a:cs typeface="Roboto Light"/>
              <a:sym typeface="Roboto Light"/>
            </a:endParaRPr>
          </a:p>
          <a:p>
            <a:pPr marL="914400" lvl="1" indent="-311150" algn="l" rtl="0">
              <a:lnSpc>
                <a:spcPct val="100000"/>
              </a:lnSpc>
              <a:spcBef>
                <a:spcPts val="0"/>
              </a:spcBef>
              <a:spcAft>
                <a:spcPts val="0"/>
              </a:spcAft>
              <a:buClr>
                <a:schemeClr val="accent5"/>
              </a:buClr>
              <a:buSzPts val="1300"/>
              <a:buFont typeface="Roboto Light"/>
              <a:buChar char="○"/>
            </a:pPr>
            <a:r>
              <a:rPr lang="en" sz="1300">
                <a:solidFill>
                  <a:srgbClr val="434343"/>
                </a:solidFill>
                <a:latin typeface="Roboto Light"/>
                <a:ea typeface="Roboto Light"/>
                <a:cs typeface="Roboto Light"/>
                <a:sym typeface="Roboto Light"/>
              </a:rPr>
              <a:t>The Calcaneus and Talus are the 2 main bones of interest</a:t>
            </a:r>
            <a:endParaRPr sz="1300">
              <a:solidFill>
                <a:srgbClr val="434343"/>
              </a:solidFill>
              <a:latin typeface="Roboto Light"/>
              <a:ea typeface="Roboto Light"/>
              <a:cs typeface="Roboto Light"/>
              <a:sym typeface="Roboto Light"/>
            </a:endParaRPr>
          </a:p>
        </p:txBody>
      </p:sp>
      <p:grpSp>
        <p:nvGrpSpPr>
          <p:cNvPr id="123" name="Google Shape;123;p18"/>
          <p:cNvGrpSpPr/>
          <p:nvPr/>
        </p:nvGrpSpPr>
        <p:grpSpPr>
          <a:xfrm>
            <a:off x="6997200" y="1954700"/>
            <a:ext cx="2146800" cy="1745050"/>
            <a:chOff x="6997200" y="1802300"/>
            <a:chExt cx="2146800" cy="1745050"/>
          </a:xfrm>
        </p:grpSpPr>
        <p:pic>
          <p:nvPicPr>
            <p:cNvPr id="124" name="Google Shape;124;p18"/>
            <p:cNvPicPr preferRelativeResize="0"/>
            <p:nvPr/>
          </p:nvPicPr>
          <p:blipFill rotWithShape="1">
            <a:blip r:embed="rId3">
              <a:alphaModFix/>
            </a:blip>
            <a:srcRect l="34149" t="3358" r="2435" b="5366"/>
            <a:stretch/>
          </p:blipFill>
          <p:spPr>
            <a:xfrm>
              <a:off x="7262175" y="1802300"/>
              <a:ext cx="1733550" cy="1295400"/>
            </a:xfrm>
            <a:prstGeom prst="rect">
              <a:avLst/>
            </a:prstGeom>
            <a:noFill/>
            <a:ln>
              <a:noFill/>
            </a:ln>
          </p:spPr>
        </p:pic>
        <p:sp>
          <p:nvSpPr>
            <p:cNvPr id="125" name="Google Shape;125;p18"/>
            <p:cNvSpPr txBox="1"/>
            <p:nvPr/>
          </p:nvSpPr>
          <p:spPr>
            <a:xfrm>
              <a:off x="6997200" y="2979925"/>
              <a:ext cx="2146800" cy="478200"/>
            </a:xfrm>
            <a:prstGeom prst="rect">
              <a:avLst/>
            </a:prstGeom>
            <a:noFill/>
            <a:ln>
              <a:noFill/>
            </a:ln>
          </p:spPr>
          <p:txBody>
            <a:bodyPr spcFirstLastPara="1" wrap="square" lIns="91425" tIns="91425" rIns="91425" bIns="91425" anchor="t" anchorCtr="0">
              <a:noAutofit/>
            </a:bodyPr>
            <a:lstStyle/>
            <a:p>
              <a:pPr marL="393700" lvl="0" indent="-203200" algn="l" rtl="0">
                <a:lnSpc>
                  <a:spcPct val="100000"/>
                </a:lnSpc>
                <a:spcBef>
                  <a:spcPts val="500"/>
                </a:spcBef>
                <a:spcAft>
                  <a:spcPts val="0"/>
                </a:spcAft>
                <a:buNone/>
              </a:pPr>
              <a:r>
                <a:rPr lang="en" sz="400">
                  <a:latin typeface="Roboto Light"/>
                  <a:ea typeface="Roboto Light"/>
                  <a:cs typeface="Roboto Light"/>
                  <a:sym typeface="Roboto Light"/>
                </a:rPr>
                <a:t>Perry, J., &amp; Burnfield, J. M. (2010). Gait Analysis: Normal and Pathological Function (2nd ed.). Thorofare, NJ: Slack Incorporated.</a:t>
              </a:r>
              <a:endParaRPr sz="400">
                <a:latin typeface="Roboto Light"/>
                <a:ea typeface="Roboto Light"/>
                <a:cs typeface="Roboto Light"/>
                <a:sym typeface="Roboto Light"/>
              </a:endParaRPr>
            </a:p>
          </p:txBody>
        </p:sp>
        <p:sp>
          <p:nvSpPr>
            <p:cNvPr id="126" name="Google Shape;126;p18"/>
            <p:cNvSpPr txBox="1"/>
            <p:nvPr/>
          </p:nvSpPr>
          <p:spPr>
            <a:xfrm>
              <a:off x="7164900" y="3189450"/>
              <a:ext cx="19281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Roboto"/>
                  <a:ea typeface="Roboto"/>
                  <a:cs typeface="Roboto"/>
                  <a:sym typeface="Roboto"/>
                </a:rPr>
                <a:t>Figure 5</a:t>
              </a:r>
              <a:r>
                <a:rPr lang="en" sz="1100">
                  <a:latin typeface="Roboto Light"/>
                  <a:ea typeface="Roboto Light"/>
                  <a:cs typeface="Roboto Light"/>
                  <a:sym typeface="Roboto Light"/>
                </a:rPr>
                <a:t>: 4 Stages of Walking in Gait Analysis</a:t>
              </a:r>
              <a:endParaRPr sz="1100">
                <a:latin typeface="Roboto Light"/>
                <a:ea typeface="Roboto Light"/>
                <a:cs typeface="Roboto Light"/>
                <a:sym typeface="Roboto Light"/>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9"/>
          <p:cNvSpPr txBox="1">
            <a:spLocks noGrp="1"/>
          </p:cNvSpPr>
          <p:nvPr>
            <p:ph type="title"/>
          </p:nvPr>
        </p:nvSpPr>
        <p:spPr>
          <a:xfrm>
            <a:off x="265500" y="116675"/>
            <a:ext cx="4045200" cy="14823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a:latin typeface="Roboto Slab"/>
                <a:ea typeface="Roboto Slab"/>
                <a:cs typeface="Roboto Slab"/>
                <a:sym typeface="Roboto Slab"/>
              </a:rPr>
              <a:t>Tools and</a:t>
            </a:r>
            <a:endParaRPr>
              <a:latin typeface="Roboto Slab"/>
              <a:ea typeface="Roboto Slab"/>
              <a:cs typeface="Roboto Slab"/>
              <a:sym typeface="Roboto Slab"/>
            </a:endParaRPr>
          </a:p>
          <a:p>
            <a:pPr marL="0" marR="0" lvl="0" indent="0" algn="ctr" rtl="0">
              <a:lnSpc>
                <a:spcPct val="100000"/>
              </a:lnSpc>
              <a:spcBef>
                <a:spcPts val="0"/>
              </a:spcBef>
              <a:spcAft>
                <a:spcPts val="0"/>
              </a:spcAft>
              <a:buNone/>
            </a:pPr>
            <a:r>
              <a:rPr lang="en">
                <a:latin typeface="Roboto Slab"/>
                <a:ea typeface="Roboto Slab"/>
                <a:cs typeface="Roboto Slab"/>
                <a:sym typeface="Roboto Slab"/>
              </a:rPr>
              <a:t>Instruments</a:t>
            </a:r>
            <a:endParaRPr/>
          </a:p>
        </p:txBody>
      </p:sp>
      <p:sp>
        <p:nvSpPr>
          <p:cNvPr id="132" name="Google Shape;132;p19"/>
          <p:cNvSpPr txBox="1">
            <a:spLocks noGrp="1"/>
          </p:cNvSpPr>
          <p:nvPr>
            <p:ph type="subTitle" idx="1"/>
          </p:nvPr>
        </p:nvSpPr>
        <p:spPr>
          <a:xfrm>
            <a:off x="265500" y="1534175"/>
            <a:ext cx="4045200" cy="12351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1800">
                <a:latin typeface="Roboto Light"/>
                <a:ea typeface="Roboto Light"/>
                <a:cs typeface="Roboto Light"/>
                <a:sym typeface="Roboto Light"/>
              </a:rPr>
              <a:t>Provided by the school</a:t>
            </a:r>
            <a:endParaRPr sz="1800">
              <a:latin typeface="Roboto Light"/>
              <a:ea typeface="Roboto Light"/>
              <a:cs typeface="Roboto Light"/>
              <a:sym typeface="Roboto Light"/>
            </a:endParaRPr>
          </a:p>
        </p:txBody>
      </p:sp>
      <p:sp>
        <p:nvSpPr>
          <p:cNvPr id="133" name="Google Shape;133;p1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457200" marR="0" lvl="0" indent="-317500" algn="l" rtl="0">
              <a:lnSpc>
                <a:spcPct val="115000"/>
              </a:lnSpc>
              <a:spcBef>
                <a:spcPts val="0"/>
              </a:spcBef>
              <a:spcAft>
                <a:spcPts val="0"/>
              </a:spcAft>
              <a:buClr>
                <a:schemeClr val="accent5"/>
              </a:buClr>
              <a:buSzPts val="1400"/>
              <a:buFont typeface="Roboto Light"/>
              <a:buChar char="●"/>
            </a:pPr>
            <a:r>
              <a:rPr lang="en" sz="1400">
                <a:latin typeface="Roboto Light"/>
                <a:ea typeface="Roboto Light"/>
                <a:cs typeface="Roboto Light"/>
                <a:sym typeface="Roboto Light"/>
              </a:rPr>
              <a:t>1 Arduino Uno</a:t>
            </a:r>
            <a:endParaRPr sz="1400">
              <a:latin typeface="Roboto Light"/>
              <a:ea typeface="Roboto Light"/>
              <a:cs typeface="Roboto Light"/>
              <a:sym typeface="Roboto Light"/>
            </a:endParaRPr>
          </a:p>
          <a:p>
            <a:pPr marL="457200" marR="0" lvl="0" indent="-317500" algn="l" rtl="0">
              <a:lnSpc>
                <a:spcPct val="115000"/>
              </a:lnSpc>
              <a:spcBef>
                <a:spcPts val="0"/>
              </a:spcBef>
              <a:spcAft>
                <a:spcPts val="0"/>
              </a:spcAft>
              <a:buClr>
                <a:schemeClr val="accent5"/>
              </a:buClr>
              <a:buSzPts val="1400"/>
              <a:buFont typeface="Roboto Light"/>
              <a:buChar char="●"/>
            </a:pPr>
            <a:r>
              <a:rPr lang="en" sz="1400">
                <a:latin typeface="Roboto Light"/>
                <a:ea typeface="Roboto Light"/>
                <a:cs typeface="Roboto Light"/>
                <a:sym typeface="Roboto Light"/>
              </a:rPr>
              <a:t>1 Mx2125 Accelerometer</a:t>
            </a:r>
            <a:endParaRPr sz="1400">
              <a:latin typeface="Roboto Light"/>
              <a:ea typeface="Roboto Light"/>
              <a:cs typeface="Roboto Light"/>
              <a:sym typeface="Roboto Light"/>
            </a:endParaRPr>
          </a:p>
          <a:p>
            <a:pPr marL="457200" marR="0" lvl="0" indent="-317500" algn="l" rtl="0">
              <a:lnSpc>
                <a:spcPct val="115000"/>
              </a:lnSpc>
              <a:spcBef>
                <a:spcPts val="0"/>
              </a:spcBef>
              <a:spcAft>
                <a:spcPts val="0"/>
              </a:spcAft>
              <a:buClr>
                <a:schemeClr val="accent5"/>
              </a:buClr>
              <a:buSzPts val="1400"/>
              <a:buFont typeface="Roboto Light"/>
              <a:buChar char="●"/>
            </a:pPr>
            <a:r>
              <a:rPr lang="en" sz="1400">
                <a:latin typeface="Roboto Light"/>
                <a:ea typeface="Roboto Light"/>
                <a:cs typeface="Roboto Light"/>
                <a:sym typeface="Roboto Light"/>
              </a:rPr>
              <a:t>1 Breadboard</a:t>
            </a:r>
            <a:endParaRPr sz="1400">
              <a:latin typeface="Roboto Light"/>
              <a:ea typeface="Roboto Light"/>
              <a:cs typeface="Roboto Light"/>
              <a:sym typeface="Roboto Light"/>
            </a:endParaRPr>
          </a:p>
          <a:p>
            <a:pPr marL="457200" marR="0" lvl="0" indent="-317500" algn="l" rtl="0">
              <a:lnSpc>
                <a:spcPct val="115000"/>
              </a:lnSpc>
              <a:spcBef>
                <a:spcPts val="0"/>
              </a:spcBef>
              <a:spcAft>
                <a:spcPts val="0"/>
              </a:spcAft>
              <a:buClr>
                <a:schemeClr val="accent5"/>
              </a:buClr>
              <a:buSzPts val="1400"/>
              <a:buFont typeface="Roboto Light"/>
              <a:buChar char="●"/>
            </a:pPr>
            <a:r>
              <a:rPr lang="en" sz="1400">
                <a:latin typeface="Roboto Light"/>
                <a:ea typeface="Roboto Light"/>
                <a:cs typeface="Roboto Light"/>
                <a:sym typeface="Roboto Light"/>
              </a:rPr>
              <a:t>1 Medical Crutch</a:t>
            </a:r>
            <a:endParaRPr sz="1400">
              <a:latin typeface="Roboto Light"/>
              <a:ea typeface="Roboto Light"/>
              <a:cs typeface="Roboto Light"/>
              <a:sym typeface="Roboto Light"/>
            </a:endParaRPr>
          </a:p>
          <a:p>
            <a:pPr marL="457200" marR="0" lvl="0" indent="-317500" algn="l" rtl="0">
              <a:lnSpc>
                <a:spcPct val="115000"/>
              </a:lnSpc>
              <a:spcBef>
                <a:spcPts val="0"/>
              </a:spcBef>
              <a:spcAft>
                <a:spcPts val="0"/>
              </a:spcAft>
              <a:buClr>
                <a:schemeClr val="accent5"/>
              </a:buClr>
              <a:buSzPts val="1400"/>
              <a:buFont typeface="Roboto Light"/>
              <a:buChar char="●"/>
            </a:pPr>
            <a:r>
              <a:rPr lang="en" sz="1400">
                <a:latin typeface="Roboto Light"/>
                <a:ea typeface="Roboto Light"/>
                <a:cs typeface="Roboto Light"/>
                <a:sym typeface="Roboto Light"/>
              </a:rPr>
              <a:t>1 Spool of Ø .65 wire</a:t>
            </a:r>
            <a:endParaRPr sz="1400">
              <a:latin typeface="Roboto Light"/>
              <a:ea typeface="Roboto Light"/>
              <a:cs typeface="Roboto Light"/>
              <a:sym typeface="Roboto Light"/>
            </a:endParaRPr>
          </a:p>
          <a:p>
            <a:pPr marL="457200" marR="0" lvl="0" indent="-317500" algn="l" rtl="0">
              <a:lnSpc>
                <a:spcPct val="115000"/>
              </a:lnSpc>
              <a:spcBef>
                <a:spcPts val="0"/>
              </a:spcBef>
              <a:spcAft>
                <a:spcPts val="0"/>
              </a:spcAft>
              <a:buClr>
                <a:schemeClr val="accent5"/>
              </a:buClr>
              <a:buSzPts val="1400"/>
              <a:buFont typeface="Roboto Light"/>
              <a:buChar char="●"/>
            </a:pPr>
            <a:r>
              <a:rPr lang="en" sz="1400">
                <a:latin typeface="Roboto Light"/>
                <a:ea typeface="Roboto Light"/>
                <a:cs typeface="Roboto Light"/>
                <a:sym typeface="Roboto Light"/>
              </a:rPr>
              <a:t>6 Binder Clips</a:t>
            </a:r>
            <a:endParaRPr sz="1400">
              <a:latin typeface="Roboto Light"/>
              <a:ea typeface="Roboto Light"/>
              <a:cs typeface="Roboto Light"/>
              <a:sym typeface="Roboto Light"/>
            </a:endParaRPr>
          </a:p>
          <a:p>
            <a:pPr marL="457200" marR="0" lvl="0" indent="-317500" algn="l" rtl="0">
              <a:lnSpc>
                <a:spcPct val="115000"/>
              </a:lnSpc>
              <a:spcBef>
                <a:spcPts val="0"/>
              </a:spcBef>
              <a:spcAft>
                <a:spcPts val="0"/>
              </a:spcAft>
              <a:buClr>
                <a:schemeClr val="accent5"/>
              </a:buClr>
              <a:buSzPts val="1400"/>
              <a:buFont typeface="Roboto Light"/>
              <a:buChar char="●"/>
            </a:pPr>
            <a:r>
              <a:rPr lang="en" sz="1400">
                <a:latin typeface="Roboto Light"/>
                <a:ea typeface="Roboto Light"/>
                <a:cs typeface="Roboto Light"/>
                <a:sym typeface="Roboto Light"/>
              </a:rPr>
              <a:t>X-Acto/Utility Blade</a:t>
            </a:r>
            <a:endParaRPr sz="1400">
              <a:latin typeface="Roboto Light"/>
              <a:ea typeface="Roboto Light"/>
              <a:cs typeface="Roboto Light"/>
              <a:sym typeface="Roboto Light"/>
            </a:endParaRPr>
          </a:p>
          <a:p>
            <a:pPr marL="457200" marR="0" lvl="0" indent="-317500" algn="l" rtl="0">
              <a:lnSpc>
                <a:spcPct val="115000"/>
              </a:lnSpc>
              <a:spcBef>
                <a:spcPts val="0"/>
              </a:spcBef>
              <a:spcAft>
                <a:spcPts val="0"/>
              </a:spcAft>
              <a:buClr>
                <a:schemeClr val="accent5"/>
              </a:buClr>
              <a:buSzPts val="1400"/>
              <a:buFont typeface="Roboto Light"/>
              <a:buChar char="●"/>
            </a:pPr>
            <a:r>
              <a:rPr lang="en" sz="1400">
                <a:latin typeface="Roboto Light"/>
                <a:ea typeface="Roboto Light"/>
                <a:cs typeface="Roboto Light"/>
                <a:sym typeface="Roboto Light"/>
              </a:rPr>
              <a:t>Sharpie</a:t>
            </a:r>
            <a:endParaRPr sz="1400">
              <a:latin typeface="Roboto Light"/>
              <a:ea typeface="Roboto Light"/>
              <a:cs typeface="Roboto Light"/>
              <a:sym typeface="Roboto Light"/>
            </a:endParaRPr>
          </a:p>
          <a:p>
            <a:pPr marL="457200" marR="0" lvl="0" indent="-317500" algn="l" rtl="0">
              <a:lnSpc>
                <a:spcPct val="115000"/>
              </a:lnSpc>
              <a:spcBef>
                <a:spcPts val="0"/>
              </a:spcBef>
              <a:spcAft>
                <a:spcPts val="0"/>
              </a:spcAft>
              <a:buClr>
                <a:schemeClr val="accent5"/>
              </a:buClr>
              <a:buSzPts val="1400"/>
              <a:buFont typeface="Roboto Light"/>
              <a:buChar char="●"/>
            </a:pPr>
            <a:r>
              <a:rPr lang="en" sz="1400">
                <a:latin typeface="Roboto Light"/>
                <a:ea typeface="Roboto Light"/>
                <a:cs typeface="Roboto Light"/>
                <a:sym typeface="Roboto Light"/>
              </a:rPr>
              <a:t>Bandsaw</a:t>
            </a:r>
            <a:endParaRPr sz="1400">
              <a:latin typeface="Roboto Light"/>
              <a:ea typeface="Roboto Light"/>
              <a:cs typeface="Roboto Light"/>
              <a:sym typeface="Roboto Light"/>
            </a:endParaRPr>
          </a:p>
          <a:p>
            <a:pPr marL="457200" marR="0" lvl="0" indent="-317500" algn="l" rtl="0">
              <a:lnSpc>
                <a:spcPct val="115000"/>
              </a:lnSpc>
              <a:spcBef>
                <a:spcPts val="0"/>
              </a:spcBef>
              <a:spcAft>
                <a:spcPts val="0"/>
              </a:spcAft>
              <a:buClr>
                <a:schemeClr val="accent5"/>
              </a:buClr>
              <a:buSzPts val="1400"/>
              <a:buFont typeface="Roboto Light"/>
              <a:buChar char="●"/>
            </a:pPr>
            <a:r>
              <a:rPr lang="en" sz="1400">
                <a:latin typeface="Roboto Light"/>
                <a:ea typeface="Roboto Light"/>
                <a:cs typeface="Roboto Light"/>
                <a:sym typeface="Roboto Light"/>
              </a:rPr>
              <a:t>CNC Router</a:t>
            </a:r>
            <a:endParaRPr sz="1400">
              <a:latin typeface="Roboto Light"/>
              <a:ea typeface="Roboto Light"/>
              <a:cs typeface="Roboto Light"/>
              <a:sym typeface="Roboto Light"/>
            </a:endParaRPr>
          </a:p>
          <a:p>
            <a:pPr marL="0" lvl="0" indent="0" algn="l" rtl="0">
              <a:spcBef>
                <a:spcPts val="1600"/>
              </a:spcBef>
              <a:spcAft>
                <a:spcPts val="1600"/>
              </a:spcAft>
              <a:buNone/>
            </a:pPr>
            <a:r>
              <a:rPr lang="en" sz="1400">
                <a:solidFill>
                  <a:schemeClr val="accent5"/>
                </a:solidFill>
                <a:latin typeface="Roboto"/>
                <a:ea typeface="Roboto"/>
                <a:cs typeface="Roboto"/>
                <a:sym typeface="Roboto"/>
              </a:rPr>
              <a:t>Cost: $0</a:t>
            </a:r>
            <a:r>
              <a:rPr lang="en" sz="1400">
                <a:latin typeface="Roboto Light"/>
                <a:ea typeface="Roboto Light"/>
                <a:cs typeface="Roboto Light"/>
                <a:sym typeface="Roboto Light"/>
              </a:rPr>
              <a:t> (graciously provided by the school)</a:t>
            </a:r>
            <a:endParaRPr sz="1400">
              <a:latin typeface="Roboto Light"/>
              <a:ea typeface="Roboto Light"/>
              <a:cs typeface="Roboto Light"/>
              <a:sym typeface="Roboto Light"/>
            </a:endParaRPr>
          </a:p>
        </p:txBody>
      </p:sp>
      <p:sp>
        <p:nvSpPr>
          <p:cNvPr id="134" name="Google Shape;134;p19"/>
          <p:cNvSpPr/>
          <p:nvPr/>
        </p:nvSpPr>
        <p:spPr>
          <a:xfrm>
            <a:off x="1450350" y="1457975"/>
            <a:ext cx="1675500" cy="648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9"/>
          <p:cNvSpPr txBox="1">
            <a:spLocks noGrp="1"/>
          </p:cNvSpPr>
          <p:nvPr>
            <p:ph type="title"/>
          </p:nvPr>
        </p:nvSpPr>
        <p:spPr>
          <a:xfrm>
            <a:off x="265500" y="2598150"/>
            <a:ext cx="4045200" cy="14823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a:latin typeface="Roboto Slab"/>
                <a:ea typeface="Roboto Slab"/>
                <a:cs typeface="Roboto Slab"/>
                <a:sym typeface="Roboto Slab"/>
              </a:rPr>
              <a:t>Material</a:t>
            </a:r>
            <a:r>
              <a:rPr lang="en"/>
              <a:t>s</a:t>
            </a:r>
            <a:endParaRPr/>
          </a:p>
        </p:txBody>
      </p:sp>
      <p:sp>
        <p:nvSpPr>
          <p:cNvPr id="137" name="Google Shape;137;p19"/>
          <p:cNvSpPr txBox="1">
            <a:spLocks noGrp="1"/>
          </p:cNvSpPr>
          <p:nvPr>
            <p:ph type="subTitle" idx="1"/>
          </p:nvPr>
        </p:nvSpPr>
        <p:spPr>
          <a:xfrm>
            <a:off x="265500" y="3963150"/>
            <a:ext cx="4045200" cy="12351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1800">
                <a:latin typeface="Roboto Light"/>
                <a:ea typeface="Roboto Light"/>
                <a:cs typeface="Roboto Light"/>
                <a:sym typeface="Roboto Light"/>
              </a:rPr>
              <a:t>Along with professional supervision</a:t>
            </a:r>
            <a:endParaRPr sz="1800">
              <a:latin typeface="Roboto Light"/>
              <a:ea typeface="Roboto Light"/>
              <a:cs typeface="Roboto Light"/>
              <a:sym typeface="Roboto Light"/>
            </a:endParaRPr>
          </a:p>
        </p:txBody>
      </p:sp>
      <p:sp>
        <p:nvSpPr>
          <p:cNvPr id="138" name="Google Shape;138;p19"/>
          <p:cNvSpPr/>
          <p:nvPr/>
        </p:nvSpPr>
        <p:spPr>
          <a:xfrm>
            <a:off x="1429050" y="3963150"/>
            <a:ext cx="1718100" cy="5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0"/>
          <p:cNvSpPr txBox="1">
            <a:spLocks noGrp="1"/>
          </p:cNvSpPr>
          <p:nvPr>
            <p:ph type="body" idx="2"/>
          </p:nvPr>
        </p:nvSpPr>
        <p:spPr>
          <a:xfrm>
            <a:off x="4901250" y="825600"/>
            <a:ext cx="3977100" cy="3695100"/>
          </a:xfrm>
          <a:prstGeom prst="rect">
            <a:avLst/>
          </a:prstGeom>
        </p:spPr>
        <p:txBody>
          <a:bodyPr spcFirstLastPara="1" wrap="square" lIns="91425" tIns="91425" rIns="91425" bIns="91425" anchor="ctr" anchorCtr="0">
            <a:noAutofit/>
          </a:bodyPr>
          <a:lstStyle/>
          <a:p>
            <a:pPr marL="457200" marR="0" lvl="0" indent="-317500" algn="l" rtl="0">
              <a:lnSpc>
                <a:spcPct val="115000"/>
              </a:lnSpc>
              <a:spcBef>
                <a:spcPts val="0"/>
              </a:spcBef>
              <a:spcAft>
                <a:spcPts val="0"/>
              </a:spcAft>
              <a:buClr>
                <a:schemeClr val="accent5"/>
              </a:buClr>
              <a:buSzPts val="1400"/>
              <a:buFont typeface="Roboto Light"/>
              <a:buChar char="●"/>
            </a:pPr>
            <a:r>
              <a:rPr lang="en" sz="1400">
                <a:latin typeface="Roboto Light"/>
                <a:ea typeface="Roboto Light"/>
                <a:cs typeface="Roboto Light"/>
                <a:sym typeface="Roboto Light"/>
              </a:rPr>
              <a:t>1 pair of men’s size 10 shoes</a:t>
            </a:r>
            <a:endParaRPr sz="1400">
              <a:latin typeface="Roboto Light"/>
              <a:ea typeface="Roboto Light"/>
              <a:cs typeface="Roboto Light"/>
              <a:sym typeface="Roboto Light"/>
            </a:endParaRPr>
          </a:p>
          <a:p>
            <a:pPr marL="457200" marR="0" lvl="0" indent="-317500" algn="l" rtl="0">
              <a:lnSpc>
                <a:spcPct val="115000"/>
              </a:lnSpc>
              <a:spcBef>
                <a:spcPts val="0"/>
              </a:spcBef>
              <a:spcAft>
                <a:spcPts val="0"/>
              </a:spcAft>
              <a:buClr>
                <a:schemeClr val="accent5"/>
              </a:buClr>
              <a:buSzPts val="1400"/>
              <a:buFont typeface="Roboto Light"/>
              <a:buChar char="●"/>
            </a:pPr>
            <a:r>
              <a:rPr lang="en" sz="1400">
                <a:latin typeface="Roboto Light"/>
                <a:ea typeface="Roboto Light"/>
                <a:cs typeface="Roboto Light"/>
                <a:sym typeface="Roboto Light"/>
              </a:rPr>
              <a:t>2 black zip ties</a:t>
            </a:r>
            <a:endParaRPr sz="1400">
              <a:latin typeface="Roboto Light"/>
              <a:ea typeface="Roboto Light"/>
              <a:cs typeface="Roboto Light"/>
              <a:sym typeface="Roboto Light"/>
            </a:endParaRPr>
          </a:p>
          <a:p>
            <a:pPr marL="457200" marR="0" lvl="0" indent="-317500" algn="l" rtl="0">
              <a:lnSpc>
                <a:spcPct val="115000"/>
              </a:lnSpc>
              <a:spcBef>
                <a:spcPts val="0"/>
              </a:spcBef>
              <a:spcAft>
                <a:spcPts val="0"/>
              </a:spcAft>
              <a:buClr>
                <a:schemeClr val="accent5"/>
              </a:buClr>
              <a:buSzPts val="1400"/>
              <a:buFont typeface="Roboto Light"/>
              <a:buChar char="●"/>
            </a:pPr>
            <a:r>
              <a:rPr lang="en" sz="1400">
                <a:latin typeface="Roboto Light"/>
                <a:ea typeface="Roboto Light"/>
                <a:cs typeface="Roboto Light"/>
                <a:sym typeface="Roboto Light"/>
              </a:rPr>
              <a:t>30.5 x 76 x .25 cm Rubber Sheet</a:t>
            </a:r>
            <a:endParaRPr sz="1400">
              <a:latin typeface="Roboto Light"/>
              <a:ea typeface="Roboto Light"/>
              <a:cs typeface="Roboto Light"/>
              <a:sym typeface="Roboto Light"/>
            </a:endParaRPr>
          </a:p>
          <a:p>
            <a:pPr marL="457200" marR="0" lvl="0" indent="-317500" algn="l" rtl="0">
              <a:lnSpc>
                <a:spcPct val="115000"/>
              </a:lnSpc>
              <a:spcBef>
                <a:spcPts val="0"/>
              </a:spcBef>
              <a:spcAft>
                <a:spcPts val="0"/>
              </a:spcAft>
              <a:buClr>
                <a:schemeClr val="accent5"/>
              </a:buClr>
              <a:buSzPts val="1400"/>
              <a:buFont typeface="Roboto Light"/>
              <a:buChar char="●"/>
            </a:pPr>
            <a:r>
              <a:rPr lang="en" sz="1400">
                <a:latin typeface="Roboto Light"/>
                <a:ea typeface="Roboto Light"/>
                <a:cs typeface="Roboto Light"/>
                <a:sym typeface="Roboto Light"/>
              </a:rPr>
              <a:t>30.5 x 70 x .24 cm Clear Polycarbonate Sheet</a:t>
            </a:r>
            <a:endParaRPr sz="1400">
              <a:latin typeface="Roboto Light"/>
              <a:ea typeface="Roboto Light"/>
              <a:cs typeface="Roboto Light"/>
              <a:sym typeface="Roboto Light"/>
            </a:endParaRPr>
          </a:p>
          <a:p>
            <a:pPr marL="457200" marR="0" lvl="0" indent="-317500" algn="l" rtl="0">
              <a:lnSpc>
                <a:spcPct val="115000"/>
              </a:lnSpc>
              <a:spcBef>
                <a:spcPts val="0"/>
              </a:spcBef>
              <a:spcAft>
                <a:spcPts val="0"/>
              </a:spcAft>
              <a:buClr>
                <a:schemeClr val="accent5"/>
              </a:buClr>
              <a:buSzPts val="1400"/>
              <a:buFont typeface="Roboto Light"/>
              <a:buChar char="●"/>
            </a:pPr>
            <a:r>
              <a:rPr lang="en" sz="1400">
                <a:latin typeface="Roboto Light"/>
                <a:ea typeface="Roboto Light"/>
                <a:cs typeface="Roboto Light"/>
                <a:sym typeface="Roboto Light"/>
              </a:rPr>
              <a:t>40, 2.5 x .32 x .32 cm Magnetic Blocks</a:t>
            </a:r>
            <a:endParaRPr sz="1400">
              <a:latin typeface="Roboto Light"/>
              <a:ea typeface="Roboto Light"/>
              <a:cs typeface="Roboto Light"/>
              <a:sym typeface="Roboto Light"/>
            </a:endParaRPr>
          </a:p>
          <a:p>
            <a:pPr marL="457200" marR="0" lvl="0" indent="-317500" algn="l" rtl="0">
              <a:lnSpc>
                <a:spcPct val="115000"/>
              </a:lnSpc>
              <a:spcBef>
                <a:spcPts val="0"/>
              </a:spcBef>
              <a:spcAft>
                <a:spcPts val="0"/>
              </a:spcAft>
              <a:buClr>
                <a:schemeClr val="accent5"/>
              </a:buClr>
              <a:buSzPts val="1400"/>
              <a:buFont typeface="Roboto Light"/>
              <a:buChar char="●"/>
            </a:pPr>
            <a:r>
              <a:rPr lang="en" sz="1400">
                <a:latin typeface="Roboto Light"/>
                <a:ea typeface="Roboto Light"/>
                <a:cs typeface="Roboto Light"/>
                <a:sym typeface="Roboto Light"/>
              </a:rPr>
              <a:t>60, 1.9 x .32 x .32 cm Magnetic Blocks</a:t>
            </a:r>
            <a:endParaRPr sz="1400">
              <a:latin typeface="Roboto Light"/>
              <a:ea typeface="Roboto Light"/>
              <a:cs typeface="Roboto Light"/>
              <a:sym typeface="Roboto Light"/>
            </a:endParaRPr>
          </a:p>
          <a:p>
            <a:pPr marL="457200" marR="0" lvl="0" indent="-317500" algn="l" rtl="0">
              <a:lnSpc>
                <a:spcPct val="115000"/>
              </a:lnSpc>
              <a:spcBef>
                <a:spcPts val="0"/>
              </a:spcBef>
              <a:spcAft>
                <a:spcPts val="0"/>
              </a:spcAft>
              <a:buClr>
                <a:schemeClr val="accent5"/>
              </a:buClr>
              <a:buSzPts val="1400"/>
              <a:buFont typeface="Roboto Light"/>
              <a:buChar char="●"/>
            </a:pPr>
            <a:r>
              <a:rPr lang="en" sz="1400">
                <a:latin typeface="Roboto Light"/>
                <a:ea typeface="Roboto Light"/>
                <a:cs typeface="Roboto Light"/>
                <a:sym typeface="Roboto Light"/>
              </a:rPr>
              <a:t>2, 3.18 x 20.3 cm Steel Plate</a:t>
            </a:r>
            <a:endParaRPr sz="1400">
              <a:latin typeface="Roboto Light"/>
              <a:ea typeface="Roboto Light"/>
              <a:cs typeface="Roboto Light"/>
              <a:sym typeface="Roboto Light"/>
            </a:endParaRPr>
          </a:p>
          <a:p>
            <a:pPr marL="457200" marR="0" lvl="0" indent="-317500" algn="l" rtl="0">
              <a:lnSpc>
                <a:spcPct val="115000"/>
              </a:lnSpc>
              <a:spcBef>
                <a:spcPts val="0"/>
              </a:spcBef>
              <a:spcAft>
                <a:spcPts val="0"/>
              </a:spcAft>
              <a:buClr>
                <a:schemeClr val="accent5"/>
              </a:buClr>
              <a:buSzPts val="1400"/>
              <a:buFont typeface="Roboto Light"/>
              <a:buChar char="●"/>
            </a:pPr>
            <a:r>
              <a:rPr lang="en" sz="1400">
                <a:latin typeface="Roboto Light"/>
                <a:ea typeface="Roboto Light"/>
                <a:cs typeface="Roboto Light"/>
                <a:sym typeface="Roboto Light"/>
              </a:rPr>
              <a:t>Aluminum Foil</a:t>
            </a:r>
            <a:endParaRPr sz="1400">
              <a:latin typeface="Roboto Light"/>
              <a:ea typeface="Roboto Light"/>
              <a:cs typeface="Roboto Light"/>
              <a:sym typeface="Roboto Light"/>
            </a:endParaRPr>
          </a:p>
          <a:p>
            <a:pPr marL="457200" marR="0" lvl="0" indent="-317500" algn="l" rtl="0">
              <a:lnSpc>
                <a:spcPct val="115000"/>
              </a:lnSpc>
              <a:spcBef>
                <a:spcPts val="0"/>
              </a:spcBef>
              <a:spcAft>
                <a:spcPts val="0"/>
              </a:spcAft>
              <a:buClr>
                <a:schemeClr val="accent5"/>
              </a:buClr>
              <a:buSzPts val="1400"/>
              <a:buFont typeface="Roboto Light"/>
              <a:buChar char="●"/>
            </a:pPr>
            <a:r>
              <a:rPr lang="en" sz="1400">
                <a:latin typeface="Roboto Light"/>
                <a:ea typeface="Roboto Light"/>
                <a:cs typeface="Roboto Light"/>
                <a:sym typeface="Roboto Light"/>
              </a:rPr>
              <a:t>2-Part Epoxy</a:t>
            </a:r>
            <a:endParaRPr sz="1400">
              <a:latin typeface="Roboto Light"/>
              <a:ea typeface="Roboto Light"/>
              <a:cs typeface="Roboto Light"/>
              <a:sym typeface="Roboto Light"/>
            </a:endParaRPr>
          </a:p>
          <a:p>
            <a:pPr marL="457200" marR="0" lvl="0" indent="-317500" algn="l" rtl="0">
              <a:lnSpc>
                <a:spcPct val="115000"/>
              </a:lnSpc>
              <a:spcBef>
                <a:spcPts val="0"/>
              </a:spcBef>
              <a:spcAft>
                <a:spcPts val="0"/>
              </a:spcAft>
              <a:buClr>
                <a:schemeClr val="accent5"/>
              </a:buClr>
              <a:buSzPts val="1400"/>
              <a:buFont typeface="Roboto Light"/>
              <a:buChar char="●"/>
            </a:pPr>
            <a:r>
              <a:rPr lang="en" sz="1400">
                <a:latin typeface="Roboto Light"/>
                <a:ea typeface="Roboto Light"/>
                <a:cs typeface="Roboto Light"/>
                <a:sym typeface="Roboto Light"/>
              </a:rPr>
              <a:t>2 Zinc-Steel Mending Plates</a:t>
            </a:r>
            <a:endParaRPr sz="1400">
              <a:latin typeface="Roboto Light"/>
              <a:ea typeface="Roboto Light"/>
              <a:cs typeface="Roboto Light"/>
              <a:sym typeface="Roboto Light"/>
            </a:endParaRPr>
          </a:p>
          <a:p>
            <a:pPr marL="0" lvl="0" indent="0" algn="l" rtl="0">
              <a:spcBef>
                <a:spcPts val="1600"/>
              </a:spcBef>
              <a:spcAft>
                <a:spcPts val="1600"/>
              </a:spcAft>
              <a:buNone/>
            </a:pPr>
            <a:r>
              <a:rPr lang="en" sz="1400">
                <a:solidFill>
                  <a:schemeClr val="accent5"/>
                </a:solidFill>
                <a:latin typeface="Roboto"/>
                <a:ea typeface="Roboto"/>
                <a:cs typeface="Roboto"/>
                <a:sym typeface="Roboto"/>
              </a:rPr>
              <a:t>Cost: $13</a:t>
            </a:r>
            <a:r>
              <a:rPr lang="en" sz="1400">
                <a:latin typeface="Roboto Light"/>
                <a:ea typeface="Roboto Light"/>
                <a:cs typeface="Roboto Light"/>
                <a:sym typeface="Roboto Light"/>
              </a:rPr>
              <a:t> (under budget constraint of $20)</a:t>
            </a:r>
            <a:endParaRPr sz="1400">
              <a:latin typeface="Roboto Light"/>
              <a:ea typeface="Roboto Light"/>
              <a:cs typeface="Roboto Light"/>
              <a:sym typeface="Roboto 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5"/>
                                        </p:tgtEl>
                                        <p:attrNameLst>
                                          <p:attrName>style.visibility</p:attrName>
                                        </p:attrNameLst>
                                      </p:cBhvr>
                                      <p:to>
                                        <p:strVal val="visible"/>
                                      </p:to>
                                    </p:set>
                                    <p:animEffect transition="in" filter="fade">
                                      <p:cBhvr>
                                        <p:cTn id="7" dur="1000"/>
                                        <p:tgtEl>
                                          <p:spTgt spid="1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2"/>
        <p:cNvGrpSpPr/>
        <p:nvPr/>
      </p:nvGrpSpPr>
      <p:grpSpPr>
        <a:xfrm>
          <a:off x="0" y="0"/>
          <a:ext cx="0" cy="0"/>
          <a:chOff x="0" y="0"/>
          <a:chExt cx="0" cy="0"/>
        </a:xfrm>
      </p:grpSpPr>
      <p:sp>
        <p:nvSpPr>
          <p:cNvPr id="153" name="Google Shape;153;p21"/>
          <p:cNvSpPr txBox="1">
            <a:spLocks noGrp="1"/>
          </p:cNvSpPr>
          <p:nvPr>
            <p:ph type="title"/>
          </p:nvPr>
        </p:nvSpPr>
        <p:spPr>
          <a:xfrm>
            <a:off x="311700" y="555600"/>
            <a:ext cx="3472500" cy="7557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rgbClr val="000000"/>
                </a:solidFill>
                <a:latin typeface="Roboto Slab"/>
                <a:ea typeface="Roboto Slab"/>
                <a:cs typeface="Roboto Slab"/>
                <a:sym typeface="Roboto Slab"/>
              </a:rPr>
              <a:t>Designing and Concept Sketches</a:t>
            </a:r>
            <a:endParaRPr sz="3000">
              <a:solidFill>
                <a:srgbClr val="000000"/>
              </a:solidFill>
            </a:endParaRPr>
          </a:p>
        </p:txBody>
      </p:sp>
      <p:sp>
        <p:nvSpPr>
          <p:cNvPr id="154" name="Google Shape;154;p21"/>
          <p:cNvSpPr txBox="1">
            <a:spLocks noGrp="1"/>
          </p:cNvSpPr>
          <p:nvPr>
            <p:ph type="body" idx="1"/>
          </p:nvPr>
        </p:nvSpPr>
        <p:spPr>
          <a:xfrm>
            <a:off x="311700" y="1465800"/>
            <a:ext cx="62745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accent5"/>
                </a:solidFill>
                <a:latin typeface="Roboto Medium"/>
                <a:ea typeface="Roboto Medium"/>
                <a:cs typeface="Roboto Medium"/>
                <a:sym typeface="Roboto Medium"/>
              </a:rPr>
              <a:t>Ideology and Approach</a:t>
            </a:r>
            <a:endParaRPr sz="1300">
              <a:solidFill>
                <a:schemeClr val="accent5"/>
              </a:solidFill>
              <a:latin typeface="Roboto Medium"/>
              <a:ea typeface="Roboto Medium"/>
              <a:cs typeface="Roboto Medium"/>
              <a:sym typeface="Roboto Medium"/>
            </a:endParaRPr>
          </a:p>
          <a:p>
            <a:pPr marL="457200" lvl="0" indent="-311150" algn="l" rtl="0">
              <a:spcBef>
                <a:spcPts val="0"/>
              </a:spcBef>
              <a:spcAft>
                <a:spcPts val="0"/>
              </a:spcAft>
              <a:buClr>
                <a:srgbClr val="000000"/>
              </a:buClr>
              <a:buSzPts val="1300"/>
              <a:buFont typeface="Roboto Light"/>
              <a:buChar char="●"/>
            </a:pPr>
            <a:r>
              <a:rPr lang="en" sz="1300">
                <a:solidFill>
                  <a:srgbClr val="000000"/>
                </a:solidFill>
                <a:latin typeface="Roboto Light"/>
                <a:ea typeface="Roboto Light"/>
                <a:cs typeface="Roboto Light"/>
                <a:sym typeface="Roboto Light"/>
              </a:rPr>
              <a:t>After experimenting with the Halbach Arrays for an extended period of time, it was noticed that…</a:t>
            </a:r>
            <a:endParaRPr sz="1300">
              <a:solidFill>
                <a:srgbClr val="000000"/>
              </a:solidFill>
              <a:latin typeface="Roboto Light"/>
              <a:ea typeface="Roboto Light"/>
              <a:cs typeface="Roboto Light"/>
              <a:sym typeface="Roboto Light"/>
            </a:endParaRPr>
          </a:p>
          <a:p>
            <a:pPr marL="914400" marR="0" lvl="1" indent="-311150" algn="l" rtl="0">
              <a:spcBef>
                <a:spcPts val="0"/>
              </a:spcBef>
              <a:spcAft>
                <a:spcPts val="0"/>
              </a:spcAft>
              <a:buClr>
                <a:schemeClr val="accent5"/>
              </a:buClr>
              <a:buSzPts val="1300"/>
              <a:buFont typeface="Roboto Light"/>
              <a:buChar char="○"/>
            </a:pPr>
            <a:r>
              <a:rPr lang="en" sz="1300">
                <a:solidFill>
                  <a:srgbClr val="000000"/>
                </a:solidFill>
                <a:latin typeface="Roboto Light"/>
                <a:ea typeface="Roboto Light"/>
                <a:cs typeface="Roboto Light"/>
                <a:sym typeface="Roboto Light"/>
              </a:rPr>
              <a:t>The entire structure was really strong but could prove to be hard to build</a:t>
            </a:r>
            <a:endParaRPr sz="1300">
              <a:solidFill>
                <a:srgbClr val="000000"/>
              </a:solidFill>
              <a:latin typeface="Roboto Light"/>
              <a:ea typeface="Roboto Light"/>
              <a:cs typeface="Roboto Light"/>
              <a:sym typeface="Roboto Light"/>
            </a:endParaRPr>
          </a:p>
          <a:p>
            <a:pPr marL="1371600" lvl="2" indent="-311150" algn="l" rtl="0">
              <a:spcBef>
                <a:spcPts val="0"/>
              </a:spcBef>
              <a:spcAft>
                <a:spcPts val="0"/>
              </a:spcAft>
              <a:buClr>
                <a:schemeClr val="accent5"/>
              </a:buClr>
              <a:buSzPts val="1300"/>
              <a:buFont typeface="Roboto"/>
              <a:buChar char="■"/>
            </a:pPr>
            <a:r>
              <a:rPr lang="en" sz="1300" b="1">
                <a:solidFill>
                  <a:schemeClr val="accent5"/>
                </a:solidFill>
                <a:latin typeface="Roboto"/>
                <a:ea typeface="Roboto"/>
                <a:cs typeface="Roboto"/>
                <a:sym typeface="Roboto"/>
              </a:rPr>
              <a:t>Total time taken: 2 weeks</a:t>
            </a:r>
            <a:endParaRPr sz="1300">
              <a:solidFill>
                <a:schemeClr val="accent5"/>
              </a:solidFill>
              <a:latin typeface="Roboto Light"/>
              <a:ea typeface="Roboto Light"/>
              <a:cs typeface="Roboto Light"/>
              <a:sym typeface="Roboto Light"/>
            </a:endParaRPr>
          </a:p>
          <a:p>
            <a:pPr marL="457200" lvl="0" indent="0" algn="l" rtl="0">
              <a:spcBef>
                <a:spcPts val="0"/>
              </a:spcBef>
              <a:spcAft>
                <a:spcPts val="0"/>
              </a:spcAft>
              <a:buNone/>
            </a:pPr>
            <a:endParaRPr sz="1300">
              <a:solidFill>
                <a:srgbClr val="000000"/>
              </a:solidFill>
              <a:latin typeface="Roboto Light"/>
              <a:ea typeface="Roboto Light"/>
              <a:cs typeface="Roboto Light"/>
              <a:sym typeface="Roboto Light"/>
            </a:endParaRPr>
          </a:p>
          <a:p>
            <a:pPr marL="457200" lvl="0" indent="-311150" algn="l" rtl="0">
              <a:spcBef>
                <a:spcPts val="0"/>
              </a:spcBef>
              <a:spcAft>
                <a:spcPts val="0"/>
              </a:spcAft>
              <a:buClr>
                <a:srgbClr val="000000"/>
              </a:buClr>
              <a:buSzPts val="1300"/>
              <a:buFont typeface="Roboto Light"/>
              <a:buChar char="●"/>
            </a:pPr>
            <a:r>
              <a:rPr lang="en" sz="1300">
                <a:solidFill>
                  <a:srgbClr val="000000"/>
                </a:solidFill>
                <a:latin typeface="Roboto Light"/>
                <a:ea typeface="Roboto Light"/>
                <a:cs typeface="Roboto Light"/>
                <a:sym typeface="Roboto Light"/>
              </a:rPr>
              <a:t>Initially, </a:t>
            </a:r>
            <a:r>
              <a:rPr lang="en" sz="1300" b="1">
                <a:solidFill>
                  <a:srgbClr val="000000"/>
                </a:solidFill>
                <a:latin typeface="Roboto"/>
                <a:ea typeface="Roboto"/>
                <a:cs typeface="Roboto"/>
                <a:sym typeface="Roboto"/>
              </a:rPr>
              <a:t>Circular Halbach Arrays were used</a:t>
            </a:r>
            <a:r>
              <a:rPr lang="en" sz="1300">
                <a:solidFill>
                  <a:srgbClr val="000000"/>
                </a:solidFill>
                <a:latin typeface="Roboto Light"/>
                <a:ea typeface="Roboto Light"/>
                <a:cs typeface="Roboto Light"/>
                <a:sym typeface="Roboto Light"/>
              </a:rPr>
              <a:t> </a:t>
            </a:r>
            <a:endParaRPr sz="1300">
              <a:solidFill>
                <a:srgbClr val="000000"/>
              </a:solidFill>
              <a:latin typeface="Roboto Light"/>
              <a:ea typeface="Roboto Light"/>
              <a:cs typeface="Roboto Light"/>
              <a:sym typeface="Roboto Light"/>
            </a:endParaRPr>
          </a:p>
          <a:p>
            <a:pPr marL="914400" lvl="1" indent="-311150" algn="l" rtl="0">
              <a:spcBef>
                <a:spcPts val="0"/>
              </a:spcBef>
              <a:spcAft>
                <a:spcPts val="0"/>
              </a:spcAft>
              <a:buClr>
                <a:schemeClr val="accent5"/>
              </a:buClr>
              <a:buSzPts val="1300"/>
              <a:buFont typeface="Roboto Light"/>
              <a:buChar char="○"/>
            </a:pPr>
            <a:r>
              <a:rPr lang="en" sz="1300">
                <a:solidFill>
                  <a:srgbClr val="000000"/>
                </a:solidFill>
                <a:latin typeface="Roboto Light"/>
                <a:ea typeface="Roboto Light"/>
                <a:cs typeface="Roboto Light"/>
                <a:sym typeface="Roboto Light"/>
              </a:rPr>
              <a:t>Various designs were made involving this configuration</a:t>
            </a:r>
            <a:endParaRPr sz="1300">
              <a:solidFill>
                <a:srgbClr val="000000"/>
              </a:solidFill>
              <a:latin typeface="Roboto Light"/>
              <a:ea typeface="Roboto Light"/>
              <a:cs typeface="Roboto Light"/>
              <a:sym typeface="Roboto Light"/>
            </a:endParaRPr>
          </a:p>
          <a:p>
            <a:pPr marL="914400" lvl="1" indent="-311150" algn="l" rtl="0">
              <a:spcBef>
                <a:spcPts val="0"/>
              </a:spcBef>
              <a:spcAft>
                <a:spcPts val="0"/>
              </a:spcAft>
              <a:buClr>
                <a:schemeClr val="accent5"/>
              </a:buClr>
              <a:buSzPts val="1300"/>
              <a:buFont typeface="Roboto Light"/>
              <a:buChar char="○"/>
            </a:pPr>
            <a:r>
              <a:rPr lang="en" sz="1300">
                <a:solidFill>
                  <a:srgbClr val="000000"/>
                </a:solidFill>
                <a:latin typeface="Roboto Light"/>
                <a:ea typeface="Roboto Light"/>
                <a:cs typeface="Roboto Light"/>
                <a:sym typeface="Roboto Light"/>
              </a:rPr>
              <a:t>Conceptual </a:t>
            </a:r>
            <a:r>
              <a:rPr lang="en" sz="1300" b="1">
                <a:solidFill>
                  <a:srgbClr val="000000"/>
                </a:solidFill>
                <a:latin typeface="Roboto"/>
                <a:ea typeface="Roboto"/>
                <a:cs typeface="Roboto"/>
                <a:sym typeface="Roboto"/>
              </a:rPr>
              <a:t>Issues</a:t>
            </a:r>
            <a:r>
              <a:rPr lang="en" sz="1300">
                <a:solidFill>
                  <a:srgbClr val="000000"/>
                </a:solidFill>
                <a:latin typeface="Roboto Light"/>
                <a:ea typeface="Roboto Light"/>
                <a:cs typeface="Roboto Light"/>
                <a:sym typeface="Roboto Light"/>
              </a:rPr>
              <a:t> were </a:t>
            </a:r>
            <a:r>
              <a:rPr lang="en" sz="1300" b="1">
                <a:solidFill>
                  <a:srgbClr val="000000"/>
                </a:solidFill>
                <a:latin typeface="Roboto"/>
                <a:ea typeface="Roboto"/>
                <a:cs typeface="Roboto"/>
                <a:sym typeface="Roboto"/>
              </a:rPr>
              <a:t>instability and difficulty</a:t>
            </a:r>
            <a:endParaRPr sz="1300" b="1">
              <a:solidFill>
                <a:srgbClr val="000000"/>
              </a:solidFill>
              <a:latin typeface="Roboto"/>
              <a:ea typeface="Roboto"/>
              <a:cs typeface="Roboto"/>
              <a:sym typeface="Roboto"/>
            </a:endParaRPr>
          </a:p>
          <a:p>
            <a:pPr marL="1371600" lvl="2" indent="-311150" algn="l" rtl="0">
              <a:spcBef>
                <a:spcPts val="0"/>
              </a:spcBef>
              <a:spcAft>
                <a:spcPts val="0"/>
              </a:spcAft>
              <a:buClr>
                <a:srgbClr val="000000"/>
              </a:buClr>
              <a:buSzPts val="1300"/>
              <a:buFont typeface="Roboto Light"/>
              <a:buChar char="■"/>
            </a:pPr>
            <a:r>
              <a:rPr lang="en" sz="1300">
                <a:solidFill>
                  <a:srgbClr val="000000"/>
                </a:solidFill>
                <a:latin typeface="Roboto Light"/>
                <a:ea typeface="Roboto Light"/>
                <a:cs typeface="Roboto Light"/>
                <a:sym typeface="Roboto Light"/>
              </a:rPr>
              <a:t>Building the circular pattern was too hard to keep constrained while it was curing</a:t>
            </a:r>
            <a:endParaRPr sz="1300">
              <a:solidFill>
                <a:srgbClr val="000000"/>
              </a:solidFill>
              <a:latin typeface="Roboto Light"/>
              <a:ea typeface="Roboto Light"/>
              <a:cs typeface="Roboto Light"/>
              <a:sym typeface="Roboto Light"/>
            </a:endParaRPr>
          </a:p>
          <a:p>
            <a:pPr marL="914400" lvl="1" indent="-311150" algn="l" rtl="0">
              <a:spcBef>
                <a:spcPts val="0"/>
              </a:spcBef>
              <a:spcAft>
                <a:spcPts val="0"/>
              </a:spcAft>
              <a:buClr>
                <a:schemeClr val="accent5"/>
              </a:buClr>
              <a:buSzPts val="1300"/>
              <a:buFont typeface="Roboto Light"/>
              <a:buChar char="○"/>
            </a:pPr>
            <a:r>
              <a:rPr lang="en" sz="1300">
                <a:solidFill>
                  <a:srgbClr val="000000"/>
                </a:solidFill>
                <a:latin typeface="Roboto Light"/>
                <a:ea typeface="Roboto Light"/>
                <a:cs typeface="Roboto Light"/>
                <a:sym typeface="Roboto Light"/>
              </a:rPr>
              <a:t>The thought of </a:t>
            </a:r>
            <a:r>
              <a:rPr lang="en" sz="1300" b="1">
                <a:solidFill>
                  <a:srgbClr val="000000"/>
                </a:solidFill>
                <a:latin typeface="Roboto"/>
                <a:ea typeface="Roboto"/>
                <a:cs typeface="Roboto"/>
                <a:sym typeface="Roboto"/>
              </a:rPr>
              <a:t>3D Printing</a:t>
            </a:r>
            <a:r>
              <a:rPr lang="en" sz="1300">
                <a:solidFill>
                  <a:srgbClr val="000000"/>
                </a:solidFill>
                <a:latin typeface="Roboto Light"/>
                <a:ea typeface="Roboto Light"/>
                <a:cs typeface="Roboto Light"/>
                <a:sym typeface="Roboto Light"/>
              </a:rPr>
              <a:t> a support structure occurred as well but the process was too </a:t>
            </a:r>
            <a:r>
              <a:rPr lang="en" sz="1300" b="1">
                <a:solidFill>
                  <a:srgbClr val="000000"/>
                </a:solidFill>
                <a:latin typeface="Roboto"/>
                <a:ea typeface="Roboto"/>
                <a:cs typeface="Roboto"/>
                <a:sym typeface="Roboto"/>
              </a:rPr>
              <a:t>inefficient and ineffective</a:t>
            </a:r>
            <a:r>
              <a:rPr lang="en" sz="1300">
                <a:solidFill>
                  <a:srgbClr val="000000"/>
                </a:solidFill>
                <a:latin typeface="Roboto Light"/>
                <a:ea typeface="Roboto Light"/>
                <a:cs typeface="Roboto Light"/>
                <a:sym typeface="Roboto Light"/>
              </a:rPr>
              <a:t> for this purpose</a:t>
            </a:r>
            <a:endParaRPr sz="1300">
              <a:solidFill>
                <a:srgbClr val="000000"/>
              </a:solidFill>
              <a:latin typeface="Roboto Light"/>
              <a:ea typeface="Roboto Light"/>
              <a:cs typeface="Roboto Light"/>
              <a:sym typeface="Roboto Light"/>
            </a:endParaRPr>
          </a:p>
          <a:p>
            <a:pPr marL="1371600" lvl="2" indent="-311150" algn="l" rtl="0">
              <a:spcBef>
                <a:spcPts val="0"/>
              </a:spcBef>
              <a:spcAft>
                <a:spcPts val="0"/>
              </a:spcAft>
              <a:buClr>
                <a:schemeClr val="accent5"/>
              </a:buClr>
              <a:buSzPts val="1300"/>
              <a:buFont typeface="Roboto"/>
              <a:buChar char="■"/>
            </a:pPr>
            <a:r>
              <a:rPr lang="en" sz="1300" b="1">
                <a:solidFill>
                  <a:schemeClr val="accent5"/>
                </a:solidFill>
                <a:latin typeface="Roboto"/>
                <a:ea typeface="Roboto"/>
                <a:cs typeface="Roboto"/>
                <a:sym typeface="Roboto"/>
              </a:rPr>
              <a:t>Total time taken: 1 weeks</a:t>
            </a:r>
            <a:endParaRPr sz="1300" b="1">
              <a:solidFill>
                <a:schemeClr val="accent5"/>
              </a:solidFill>
              <a:latin typeface="Roboto"/>
              <a:ea typeface="Roboto"/>
              <a:cs typeface="Roboto"/>
              <a:sym typeface="Roboto"/>
            </a:endParaRPr>
          </a:p>
        </p:txBody>
      </p:sp>
      <p:sp>
        <p:nvSpPr>
          <p:cNvPr id="155" name="Google Shape;155;p21"/>
          <p:cNvSpPr/>
          <p:nvPr/>
        </p:nvSpPr>
        <p:spPr>
          <a:xfrm>
            <a:off x="259575" y="341525"/>
            <a:ext cx="8724000" cy="1011000"/>
          </a:xfrm>
          <a:prstGeom prst="corner">
            <a:avLst>
              <a:gd name="adj1" fmla="val 5634"/>
              <a:gd name="adj2" fmla="val 5519"/>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txBox="1"/>
          <p:nvPr/>
        </p:nvSpPr>
        <p:spPr>
          <a:xfrm>
            <a:off x="6546619" y="2434623"/>
            <a:ext cx="25212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Roboto"/>
                <a:ea typeface="Roboto"/>
                <a:cs typeface="Roboto"/>
                <a:sym typeface="Roboto"/>
              </a:rPr>
              <a:t>Figure 6</a:t>
            </a:r>
            <a:r>
              <a:rPr lang="en" sz="1100">
                <a:latin typeface="Roboto Light"/>
                <a:ea typeface="Roboto Light"/>
                <a:cs typeface="Roboto Light"/>
                <a:sym typeface="Roboto Light"/>
              </a:rPr>
              <a:t>: Halbach Array Arrangement</a:t>
            </a:r>
            <a:endParaRPr sz="1100">
              <a:latin typeface="Roboto Light"/>
              <a:ea typeface="Roboto Light"/>
              <a:cs typeface="Roboto Light"/>
              <a:sym typeface="Roboto Light"/>
            </a:endParaRPr>
          </a:p>
        </p:txBody>
      </p:sp>
      <p:sp>
        <p:nvSpPr>
          <p:cNvPr id="157" name="Google Shape;157;p21"/>
          <p:cNvSpPr txBox="1"/>
          <p:nvPr/>
        </p:nvSpPr>
        <p:spPr>
          <a:xfrm>
            <a:off x="6741769" y="4515504"/>
            <a:ext cx="2443500" cy="3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Roboto"/>
                <a:ea typeface="Roboto"/>
                <a:cs typeface="Roboto"/>
                <a:sym typeface="Roboto"/>
              </a:rPr>
              <a:t>Figure 7</a:t>
            </a:r>
            <a:r>
              <a:rPr lang="en" sz="1100">
                <a:latin typeface="Roboto Light"/>
                <a:ea typeface="Roboto Light"/>
                <a:cs typeface="Roboto Light"/>
                <a:sym typeface="Roboto Light"/>
              </a:rPr>
              <a:t>: Circular Halbach Array Placement</a:t>
            </a:r>
            <a:endParaRPr sz="1100">
              <a:latin typeface="Roboto Light"/>
              <a:ea typeface="Roboto Light"/>
              <a:cs typeface="Roboto Light"/>
              <a:sym typeface="Roboto Light"/>
            </a:endParaRPr>
          </a:p>
        </p:txBody>
      </p:sp>
      <p:grpSp>
        <p:nvGrpSpPr>
          <p:cNvPr id="158" name="Google Shape;158;p21"/>
          <p:cNvGrpSpPr/>
          <p:nvPr/>
        </p:nvGrpSpPr>
        <p:grpSpPr>
          <a:xfrm>
            <a:off x="6589109" y="1995051"/>
            <a:ext cx="2439886" cy="545772"/>
            <a:chOff x="5169497" y="5951990"/>
            <a:chExt cx="1685935" cy="337897"/>
          </a:xfrm>
        </p:grpSpPr>
        <p:grpSp>
          <p:nvGrpSpPr>
            <p:cNvPr id="159" name="Google Shape;159;p21"/>
            <p:cNvGrpSpPr/>
            <p:nvPr/>
          </p:nvGrpSpPr>
          <p:grpSpPr>
            <a:xfrm rot="10800000">
              <a:off x="5503773" y="5955605"/>
              <a:ext cx="337897" cy="330664"/>
              <a:chOff x="-714575" y="1132000"/>
              <a:chExt cx="438600" cy="410100"/>
            </a:xfrm>
          </p:grpSpPr>
          <p:sp>
            <p:nvSpPr>
              <p:cNvPr id="160" name="Google Shape;160;p21"/>
              <p:cNvSpPr/>
              <p:nvPr/>
            </p:nvSpPr>
            <p:spPr>
              <a:xfrm>
                <a:off x="-714575" y="1132000"/>
                <a:ext cx="438600" cy="410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1"/>
              <p:cNvSpPr/>
              <p:nvPr/>
            </p:nvSpPr>
            <p:spPr>
              <a:xfrm>
                <a:off x="-646490" y="1209700"/>
                <a:ext cx="333000" cy="254700"/>
              </a:xfrm>
              <a:prstGeom prst="rightArrow">
                <a:avLst>
                  <a:gd name="adj1" fmla="val 50000"/>
                  <a:gd name="adj2" fmla="val 50000"/>
                </a:avLst>
              </a:prstGeom>
              <a:solidFill>
                <a:srgbClr val="4DD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 name="Google Shape;162;p21"/>
            <p:cNvGrpSpPr/>
            <p:nvPr/>
          </p:nvGrpSpPr>
          <p:grpSpPr>
            <a:xfrm rot="5400000">
              <a:off x="5845334" y="5951971"/>
              <a:ext cx="330661" cy="337922"/>
              <a:chOff x="-714575" y="1132000"/>
              <a:chExt cx="438600" cy="410100"/>
            </a:xfrm>
          </p:grpSpPr>
          <p:sp>
            <p:nvSpPr>
              <p:cNvPr id="163" name="Google Shape;163;p21"/>
              <p:cNvSpPr/>
              <p:nvPr/>
            </p:nvSpPr>
            <p:spPr>
              <a:xfrm>
                <a:off x="-714575" y="1132000"/>
                <a:ext cx="438600" cy="410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1"/>
              <p:cNvSpPr/>
              <p:nvPr/>
            </p:nvSpPr>
            <p:spPr>
              <a:xfrm>
                <a:off x="-646490" y="1209700"/>
                <a:ext cx="333000" cy="254700"/>
              </a:xfrm>
              <a:prstGeom prst="rightArrow">
                <a:avLst>
                  <a:gd name="adj1" fmla="val 50000"/>
                  <a:gd name="adj2" fmla="val 50000"/>
                </a:avLst>
              </a:prstGeom>
              <a:solidFill>
                <a:srgbClr val="4DD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21"/>
            <p:cNvGrpSpPr/>
            <p:nvPr/>
          </p:nvGrpSpPr>
          <p:grpSpPr>
            <a:xfrm>
              <a:off x="6179637" y="5955605"/>
              <a:ext cx="337897" cy="330664"/>
              <a:chOff x="-714575" y="1132000"/>
              <a:chExt cx="438600" cy="410100"/>
            </a:xfrm>
          </p:grpSpPr>
          <p:sp>
            <p:nvSpPr>
              <p:cNvPr id="166" name="Google Shape;166;p21"/>
              <p:cNvSpPr/>
              <p:nvPr/>
            </p:nvSpPr>
            <p:spPr>
              <a:xfrm>
                <a:off x="-714575" y="1132000"/>
                <a:ext cx="438600" cy="410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1"/>
              <p:cNvSpPr/>
              <p:nvPr/>
            </p:nvSpPr>
            <p:spPr>
              <a:xfrm>
                <a:off x="-646490" y="1209700"/>
                <a:ext cx="333000" cy="254700"/>
              </a:xfrm>
              <a:prstGeom prst="rightArrow">
                <a:avLst>
                  <a:gd name="adj1" fmla="val 50000"/>
                  <a:gd name="adj2" fmla="val 50000"/>
                </a:avLst>
              </a:prstGeom>
              <a:solidFill>
                <a:srgbClr val="4DD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 name="Google Shape;168;p21"/>
            <p:cNvGrpSpPr/>
            <p:nvPr/>
          </p:nvGrpSpPr>
          <p:grpSpPr>
            <a:xfrm rot="-5400000">
              <a:off x="6521141" y="5951979"/>
              <a:ext cx="330661" cy="337922"/>
              <a:chOff x="-714575" y="1132000"/>
              <a:chExt cx="438600" cy="410100"/>
            </a:xfrm>
          </p:grpSpPr>
          <p:sp>
            <p:nvSpPr>
              <p:cNvPr id="169" name="Google Shape;169;p21"/>
              <p:cNvSpPr/>
              <p:nvPr/>
            </p:nvSpPr>
            <p:spPr>
              <a:xfrm>
                <a:off x="-714575" y="1132000"/>
                <a:ext cx="438600" cy="410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p:nvPr/>
            </p:nvSpPr>
            <p:spPr>
              <a:xfrm>
                <a:off x="-646490" y="1209700"/>
                <a:ext cx="333000" cy="254700"/>
              </a:xfrm>
              <a:prstGeom prst="rightArrow">
                <a:avLst>
                  <a:gd name="adj1" fmla="val 50000"/>
                  <a:gd name="adj2" fmla="val 50000"/>
                </a:avLst>
              </a:prstGeom>
              <a:solidFill>
                <a:srgbClr val="4DD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71;p21"/>
            <p:cNvGrpSpPr/>
            <p:nvPr/>
          </p:nvGrpSpPr>
          <p:grpSpPr>
            <a:xfrm rot="-5400446">
              <a:off x="5165902" y="5955607"/>
              <a:ext cx="337897" cy="330664"/>
              <a:chOff x="-714575" y="1132000"/>
              <a:chExt cx="438600" cy="410100"/>
            </a:xfrm>
          </p:grpSpPr>
          <p:sp>
            <p:nvSpPr>
              <p:cNvPr id="172" name="Google Shape;172;p21"/>
              <p:cNvSpPr/>
              <p:nvPr/>
            </p:nvSpPr>
            <p:spPr>
              <a:xfrm>
                <a:off x="-714575" y="1132000"/>
                <a:ext cx="438600" cy="410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1"/>
              <p:cNvSpPr/>
              <p:nvPr/>
            </p:nvSpPr>
            <p:spPr>
              <a:xfrm>
                <a:off x="-646490" y="1209700"/>
                <a:ext cx="333000" cy="254700"/>
              </a:xfrm>
              <a:prstGeom prst="rightArrow">
                <a:avLst>
                  <a:gd name="adj1" fmla="val 50000"/>
                  <a:gd name="adj2" fmla="val 50000"/>
                </a:avLst>
              </a:prstGeom>
              <a:solidFill>
                <a:srgbClr val="4DD0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4" name="Google Shape;174;p21"/>
          <p:cNvSpPr/>
          <p:nvPr/>
        </p:nvSpPr>
        <p:spPr>
          <a:xfrm>
            <a:off x="6945650" y="3058626"/>
            <a:ext cx="1539900" cy="1482600"/>
          </a:xfrm>
          <a:prstGeom prst="ellipse">
            <a:avLst/>
          </a:prstGeom>
          <a:solidFill>
            <a:schemeClr val="accent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1"/>
          <p:cNvSpPr/>
          <p:nvPr/>
        </p:nvSpPr>
        <p:spPr>
          <a:xfrm>
            <a:off x="7693100" y="3776667"/>
            <a:ext cx="45000" cy="46500"/>
          </a:xfrm>
          <a:prstGeom prst="pentagon">
            <a:avLst>
              <a:gd name="hf" fmla="val 105146"/>
              <a:gd name="vf" fmla="val 110557"/>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6" name="Google Shape;176;p21"/>
          <p:cNvCxnSpPr>
            <a:stCxn id="175" idx="0"/>
            <a:endCxn id="174" idx="0"/>
          </p:cNvCxnSpPr>
          <p:nvPr/>
        </p:nvCxnSpPr>
        <p:spPr>
          <a:xfrm rot="10800000">
            <a:off x="7715600" y="3058767"/>
            <a:ext cx="0" cy="717900"/>
          </a:xfrm>
          <a:prstGeom prst="straightConnector1">
            <a:avLst/>
          </a:prstGeom>
          <a:noFill/>
          <a:ln w="9525" cap="flat" cmpd="sng">
            <a:solidFill>
              <a:srgbClr val="FFFFFF"/>
            </a:solidFill>
            <a:prstDash val="solid"/>
            <a:round/>
            <a:headEnd type="none" w="med" len="med"/>
            <a:tailEnd type="none" w="med" len="med"/>
          </a:ln>
        </p:spPr>
      </p:cxnSp>
      <p:cxnSp>
        <p:nvCxnSpPr>
          <p:cNvPr id="177" name="Google Shape;177;p21"/>
          <p:cNvCxnSpPr>
            <a:stCxn id="175" idx="5"/>
          </p:cNvCxnSpPr>
          <p:nvPr/>
        </p:nvCxnSpPr>
        <p:spPr>
          <a:xfrm rot="10800000" flipH="1">
            <a:off x="7738100" y="3427528"/>
            <a:ext cx="633300" cy="366900"/>
          </a:xfrm>
          <a:prstGeom prst="straightConnector1">
            <a:avLst/>
          </a:prstGeom>
          <a:noFill/>
          <a:ln w="9525" cap="flat" cmpd="sng">
            <a:solidFill>
              <a:srgbClr val="FFFFFF"/>
            </a:solidFill>
            <a:prstDash val="solid"/>
            <a:round/>
            <a:headEnd type="none" w="med" len="med"/>
            <a:tailEnd type="none" w="med" len="med"/>
          </a:ln>
        </p:spPr>
      </p:cxnSp>
      <p:cxnSp>
        <p:nvCxnSpPr>
          <p:cNvPr id="178" name="Google Shape;178;p21"/>
          <p:cNvCxnSpPr>
            <a:stCxn id="175" idx="4"/>
          </p:cNvCxnSpPr>
          <p:nvPr/>
        </p:nvCxnSpPr>
        <p:spPr>
          <a:xfrm>
            <a:off x="7729506" y="3823167"/>
            <a:ext cx="487800" cy="533700"/>
          </a:xfrm>
          <a:prstGeom prst="straightConnector1">
            <a:avLst/>
          </a:prstGeom>
          <a:noFill/>
          <a:ln w="9525" cap="flat" cmpd="sng">
            <a:solidFill>
              <a:srgbClr val="FFFFFF"/>
            </a:solidFill>
            <a:prstDash val="solid"/>
            <a:round/>
            <a:headEnd type="none" w="med" len="med"/>
            <a:tailEnd type="none" w="med" len="med"/>
          </a:ln>
        </p:spPr>
      </p:cxnSp>
      <p:cxnSp>
        <p:nvCxnSpPr>
          <p:cNvPr id="179" name="Google Shape;179;p21"/>
          <p:cNvCxnSpPr>
            <a:stCxn id="175" idx="2"/>
          </p:cNvCxnSpPr>
          <p:nvPr/>
        </p:nvCxnSpPr>
        <p:spPr>
          <a:xfrm flipH="1">
            <a:off x="7218994" y="3823167"/>
            <a:ext cx="482700" cy="544500"/>
          </a:xfrm>
          <a:prstGeom prst="straightConnector1">
            <a:avLst/>
          </a:prstGeom>
          <a:noFill/>
          <a:ln w="9525" cap="flat" cmpd="sng">
            <a:solidFill>
              <a:srgbClr val="FFFFFF"/>
            </a:solidFill>
            <a:prstDash val="solid"/>
            <a:round/>
            <a:headEnd type="none" w="med" len="med"/>
            <a:tailEnd type="none" w="med" len="med"/>
          </a:ln>
        </p:spPr>
      </p:cxnSp>
      <p:cxnSp>
        <p:nvCxnSpPr>
          <p:cNvPr id="180" name="Google Shape;180;p21"/>
          <p:cNvCxnSpPr>
            <a:stCxn id="175" idx="1"/>
          </p:cNvCxnSpPr>
          <p:nvPr/>
        </p:nvCxnSpPr>
        <p:spPr>
          <a:xfrm rot="10800000">
            <a:off x="7043900" y="3443728"/>
            <a:ext cx="649200" cy="350700"/>
          </a:xfrm>
          <a:prstGeom prst="straightConnector1">
            <a:avLst/>
          </a:prstGeom>
          <a:noFill/>
          <a:ln w="9525" cap="flat" cmpd="sng">
            <a:solidFill>
              <a:srgbClr val="FFFFFF"/>
            </a:solidFill>
            <a:prstDash val="solid"/>
            <a:round/>
            <a:headEnd type="none" w="med" len="med"/>
            <a:tailEnd type="none" w="med" len="med"/>
          </a:ln>
        </p:spPr>
      </p:cxnSp>
      <p:sp>
        <p:nvSpPr>
          <p:cNvPr id="181" name="Google Shape;181;p21"/>
          <p:cNvSpPr/>
          <p:nvPr/>
        </p:nvSpPr>
        <p:spPr>
          <a:xfrm rot="7340274">
            <a:off x="7727060" y="3284101"/>
            <a:ext cx="405488" cy="303696"/>
          </a:xfrm>
          <a:prstGeom prst="rightArrow">
            <a:avLst>
              <a:gd name="adj1" fmla="val 50000"/>
              <a:gd name="adj2"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1"/>
          <p:cNvSpPr/>
          <p:nvPr/>
        </p:nvSpPr>
        <p:spPr>
          <a:xfrm rot="-4881613">
            <a:off x="7943272" y="3711140"/>
            <a:ext cx="405400" cy="303742"/>
          </a:xfrm>
          <a:prstGeom prst="rightArrow">
            <a:avLst>
              <a:gd name="adj1" fmla="val 50000"/>
              <a:gd name="adj2"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1"/>
          <p:cNvSpPr/>
          <p:nvPr/>
        </p:nvSpPr>
        <p:spPr>
          <a:xfrm rot="5397455">
            <a:off x="7512951" y="4049407"/>
            <a:ext cx="405300" cy="303600"/>
          </a:xfrm>
          <a:prstGeom prst="rightArrow">
            <a:avLst>
              <a:gd name="adj1" fmla="val 50000"/>
              <a:gd name="adj2"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1"/>
          <p:cNvSpPr/>
          <p:nvPr/>
        </p:nvSpPr>
        <p:spPr>
          <a:xfrm rot="-5977779">
            <a:off x="7075888" y="3719232"/>
            <a:ext cx="405311" cy="303662"/>
          </a:xfrm>
          <a:prstGeom prst="rightArrow">
            <a:avLst>
              <a:gd name="adj1" fmla="val 50000"/>
              <a:gd name="adj2"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1"/>
          <p:cNvSpPr/>
          <p:nvPr/>
        </p:nvSpPr>
        <p:spPr>
          <a:xfrm rot="3446270">
            <a:off x="7295971" y="3286197"/>
            <a:ext cx="405786" cy="303511"/>
          </a:xfrm>
          <a:prstGeom prst="rightArrow">
            <a:avLst>
              <a:gd name="adj1" fmla="val 50000"/>
              <a:gd name="adj2" fmla="val 5000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3790</Words>
  <Application>Microsoft Office PowerPoint</Application>
  <PresentationFormat>On-screen Show (16:9)</PresentationFormat>
  <Paragraphs>276</Paragraphs>
  <Slides>30</Slides>
  <Notes>30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Roboto Slab Regular</vt:lpstr>
      <vt:lpstr>Courier New</vt:lpstr>
      <vt:lpstr>Roboto Slab</vt:lpstr>
      <vt:lpstr>Roboto</vt:lpstr>
      <vt:lpstr>Roboto Light</vt:lpstr>
      <vt:lpstr>Arial</vt:lpstr>
      <vt:lpstr>Roboto Medium</vt:lpstr>
      <vt:lpstr>Simple Dark</vt:lpstr>
      <vt:lpstr>PowerPoint Presentation</vt:lpstr>
      <vt:lpstr>Engineering Goal</vt:lpstr>
      <vt:lpstr>Solution The proposed method is a Halbach Array based magnetic levitation system embedded in the sole of the shoe to reduce the impact force of the footstep, which therefore reduces the force exerted on joints as well. By using magnetic levitation, the force is spread out across the fields which absorb the impact shock of the footstep much better than foam could. Because magnets push more when they have more force on them, they can adapt to the situation they are put under, not to mention the greater durability when compared to current shoes. This makes it many times more practical than the previous shoe.</vt:lpstr>
      <vt:lpstr>Research and Concept Review</vt:lpstr>
      <vt:lpstr>PowerPoint Presentation</vt:lpstr>
      <vt:lpstr>PowerPoint Presentation</vt:lpstr>
      <vt:lpstr>Tools and Instruments</vt:lpstr>
      <vt:lpstr>PowerPoint Presentation</vt:lpstr>
      <vt:lpstr>Designing and Concept Sketches</vt:lpstr>
      <vt:lpstr>PowerPoint Presentation</vt:lpstr>
      <vt:lpstr>Building a Halbach Array</vt:lpstr>
      <vt:lpstr>Prototype X Construction Procedures</vt:lpstr>
      <vt:lpstr>PowerPoint Presentation</vt:lpstr>
      <vt:lpstr>Issues &amp; Redesigning</vt:lpstr>
      <vt:lpstr>Prototype Y Construction Procedures</vt:lpstr>
      <vt:lpstr>PowerPoint Presentation</vt:lpstr>
      <vt:lpstr>Testing - Prototypes Y and Z</vt:lpstr>
      <vt:lpstr>Issues/ Redesigning</vt:lpstr>
      <vt:lpstr>Prototype Z Construction Procedures</vt:lpstr>
      <vt:lpstr>PowerPoint Presentation</vt:lpstr>
      <vt:lpstr>PowerPoint Presentation</vt:lpstr>
      <vt:lpstr>Arduino Accelerometer</vt:lpstr>
      <vt:lpstr>Human Testing Results  60 male participants age 60+ with roughly size 10 feet were asked to walk 5 meters   They were then asked to rate (1-10) on 3 criteria using their experience and information provided  How soft are these compared to your current shoes? How light are these compared to your current shoes? How cheap are these compared to your current shoes?</vt:lpstr>
      <vt:lpstr>Analysis</vt:lpstr>
      <vt:lpstr>Discussion</vt:lpstr>
      <vt:lpstr>Future Ideas</vt:lpstr>
      <vt:lpstr>Applications &amp; Benefits of the Redesigned Shoe</vt:lpstr>
      <vt:lpstr>Previous Year Summary</vt:lpstr>
      <vt:lpstr>Optimization Statistics</vt:lpstr>
      <vt:lpstr>Highlights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Aditya Kendre</cp:lastModifiedBy>
  <cp:revision>1</cp:revision>
  <dcterms:modified xsi:type="dcterms:W3CDTF">2021-01-02T23:28:18Z</dcterms:modified>
</cp:coreProperties>
</file>